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14" r:id="rId4"/>
  </p:sldMasterIdLst>
  <p:notesMasterIdLst>
    <p:notesMasterId r:id="rId82"/>
  </p:notesMasterIdLst>
  <p:handoutMasterIdLst>
    <p:handoutMasterId r:id="rId83"/>
  </p:handoutMasterIdLst>
  <p:sldIdLst>
    <p:sldId id="790" r:id="rId5"/>
    <p:sldId id="827" r:id="rId6"/>
    <p:sldId id="828" r:id="rId7"/>
    <p:sldId id="829" r:id="rId8"/>
    <p:sldId id="830" r:id="rId9"/>
    <p:sldId id="831" r:id="rId10"/>
    <p:sldId id="832" r:id="rId11"/>
    <p:sldId id="833" r:id="rId12"/>
    <p:sldId id="932" r:id="rId13"/>
    <p:sldId id="933" r:id="rId14"/>
    <p:sldId id="934" r:id="rId15"/>
    <p:sldId id="935" r:id="rId16"/>
    <p:sldId id="936" r:id="rId17"/>
    <p:sldId id="937" r:id="rId18"/>
    <p:sldId id="938" r:id="rId19"/>
    <p:sldId id="939" r:id="rId20"/>
    <p:sldId id="940" r:id="rId21"/>
    <p:sldId id="941" r:id="rId22"/>
    <p:sldId id="942" r:id="rId23"/>
    <p:sldId id="943" r:id="rId24"/>
    <p:sldId id="944" r:id="rId25"/>
    <p:sldId id="948" r:id="rId26"/>
    <p:sldId id="949" r:id="rId27"/>
    <p:sldId id="950" r:id="rId28"/>
    <p:sldId id="951" r:id="rId29"/>
    <p:sldId id="978" r:id="rId30"/>
    <p:sldId id="952" r:id="rId31"/>
    <p:sldId id="953" r:id="rId32"/>
    <p:sldId id="954" r:id="rId33"/>
    <p:sldId id="955" r:id="rId34"/>
    <p:sldId id="956" r:id="rId35"/>
    <p:sldId id="957" r:id="rId36"/>
    <p:sldId id="958" r:id="rId37"/>
    <p:sldId id="959" r:id="rId38"/>
    <p:sldId id="960" r:id="rId39"/>
    <p:sldId id="979" r:id="rId40"/>
    <p:sldId id="980" r:id="rId41"/>
    <p:sldId id="962" r:id="rId42"/>
    <p:sldId id="963" r:id="rId43"/>
    <p:sldId id="964" r:id="rId44"/>
    <p:sldId id="965" r:id="rId45"/>
    <p:sldId id="966" r:id="rId46"/>
    <p:sldId id="967" r:id="rId47"/>
    <p:sldId id="968" r:id="rId48"/>
    <p:sldId id="969" r:id="rId49"/>
    <p:sldId id="970" r:id="rId50"/>
    <p:sldId id="971" r:id="rId51"/>
    <p:sldId id="972" r:id="rId52"/>
    <p:sldId id="973" r:id="rId53"/>
    <p:sldId id="974" r:id="rId54"/>
    <p:sldId id="975" r:id="rId55"/>
    <p:sldId id="976" r:id="rId56"/>
    <p:sldId id="977" r:id="rId57"/>
    <p:sldId id="854" r:id="rId58"/>
    <p:sldId id="792" r:id="rId59"/>
    <p:sldId id="793" r:id="rId60"/>
    <p:sldId id="791" r:id="rId61"/>
    <p:sldId id="794" r:id="rId62"/>
    <p:sldId id="795" r:id="rId63"/>
    <p:sldId id="796" r:id="rId64"/>
    <p:sldId id="797" r:id="rId65"/>
    <p:sldId id="798" r:id="rId66"/>
    <p:sldId id="799" r:id="rId67"/>
    <p:sldId id="800" r:id="rId68"/>
    <p:sldId id="801" r:id="rId69"/>
    <p:sldId id="802" r:id="rId70"/>
    <p:sldId id="803" r:id="rId71"/>
    <p:sldId id="804" r:id="rId72"/>
    <p:sldId id="805" r:id="rId73"/>
    <p:sldId id="806" r:id="rId74"/>
    <p:sldId id="807" r:id="rId75"/>
    <p:sldId id="808" r:id="rId76"/>
    <p:sldId id="809" r:id="rId77"/>
    <p:sldId id="810" r:id="rId78"/>
    <p:sldId id="811" r:id="rId79"/>
    <p:sldId id="812" r:id="rId80"/>
    <p:sldId id="813" r:id="rId81"/>
  </p:sldIdLst>
  <p:sldSz cx="9906000" cy="6858000" type="A4"/>
  <p:notesSz cx="6662738" cy="9906000"/>
  <p:defaultTextStyle>
    <a:defPPr>
      <a:defRPr lang="en-GB"/>
    </a:defPPr>
    <a:lvl1pPr algn="ctr" rtl="0" fontAlgn="base">
      <a:spcBef>
        <a:spcPct val="0"/>
      </a:spcBef>
      <a:spcAft>
        <a:spcPct val="0"/>
      </a:spcAft>
      <a:defRPr kern="1200">
        <a:solidFill>
          <a:schemeClr val="tx1"/>
        </a:solidFill>
        <a:latin typeface="Trebuchet MS" pitchFamily="34" charset="0"/>
        <a:ea typeface="+mn-ea"/>
        <a:cs typeface="+mn-cs"/>
      </a:defRPr>
    </a:lvl1pPr>
    <a:lvl2pPr marL="457200" algn="ctr" rtl="0" fontAlgn="base">
      <a:spcBef>
        <a:spcPct val="0"/>
      </a:spcBef>
      <a:spcAft>
        <a:spcPct val="0"/>
      </a:spcAft>
      <a:defRPr kern="1200">
        <a:solidFill>
          <a:schemeClr val="tx1"/>
        </a:solidFill>
        <a:latin typeface="Trebuchet MS" pitchFamily="34" charset="0"/>
        <a:ea typeface="+mn-ea"/>
        <a:cs typeface="+mn-cs"/>
      </a:defRPr>
    </a:lvl2pPr>
    <a:lvl3pPr marL="914400" algn="ctr" rtl="0" fontAlgn="base">
      <a:spcBef>
        <a:spcPct val="0"/>
      </a:spcBef>
      <a:spcAft>
        <a:spcPct val="0"/>
      </a:spcAft>
      <a:defRPr kern="1200">
        <a:solidFill>
          <a:schemeClr val="tx1"/>
        </a:solidFill>
        <a:latin typeface="Trebuchet MS" pitchFamily="34" charset="0"/>
        <a:ea typeface="+mn-ea"/>
        <a:cs typeface="+mn-cs"/>
      </a:defRPr>
    </a:lvl3pPr>
    <a:lvl4pPr marL="1371600" algn="ctr" rtl="0" fontAlgn="base">
      <a:spcBef>
        <a:spcPct val="0"/>
      </a:spcBef>
      <a:spcAft>
        <a:spcPct val="0"/>
      </a:spcAft>
      <a:defRPr kern="1200">
        <a:solidFill>
          <a:schemeClr val="tx1"/>
        </a:solidFill>
        <a:latin typeface="Trebuchet MS" pitchFamily="34" charset="0"/>
        <a:ea typeface="+mn-ea"/>
        <a:cs typeface="+mn-cs"/>
      </a:defRPr>
    </a:lvl4pPr>
    <a:lvl5pPr marL="1828800" algn="ctr" rtl="0" fontAlgn="base">
      <a:spcBef>
        <a:spcPct val="0"/>
      </a:spcBef>
      <a:spcAft>
        <a:spcPct val="0"/>
      </a:spcAft>
      <a:defRPr kern="1200">
        <a:solidFill>
          <a:schemeClr val="tx1"/>
        </a:solidFill>
        <a:latin typeface="Trebuchet MS" pitchFamily="34" charset="0"/>
        <a:ea typeface="+mn-ea"/>
        <a:cs typeface="+mn-cs"/>
      </a:defRPr>
    </a:lvl5pPr>
    <a:lvl6pPr marL="2286000" algn="l" defTabSz="914400" rtl="0" eaLnBrk="1" latinLnBrk="0" hangingPunct="1">
      <a:defRPr kern="1200">
        <a:solidFill>
          <a:schemeClr val="tx1"/>
        </a:solidFill>
        <a:latin typeface="Trebuchet MS" pitchFamily="34" charset="0"/>
        <a:ea typeface="+mn-ea"/>
        <a:cs typeface="+mn-cs"/>
      </a:defRPr>
    </a:lvl6pPr>
    <a:lvl7pPr marL="2743200" algn="l" defTabSz="914400" rtl="0" eaLnBrk="1" latinLnBrk="0" hangingPunct="1">
      <a:defRPr kern="1200">
        <a:solidFill>
          <a:schemeClr val="tx1"/>
        </a:solidFill>
        <a:latin typeface="Trebuchet MS" pitchFamily="34" charset="0"/>
        <a:ea typeface="+mn-ea"/>
        <a:cs typeface="+mn-cs"/>
      </a:defRPr>
    </a:lvl7pPr>
    <a:lvl8pPr marL="3200400" algn="l" defTabSz="914400" rtl="0" eaLnBrk="1" latinLnBrk="0" hangingPunct="1">
      <a:defRPr kern="1200">
        <a:solidFill>
          <a:schemeClr val="tx1"/>
        </a:solidFill>
        <a:latin typeface="Trebuchet MS" pitchFamily="34" charset="0"/>
        <a:ea typeface="+mn-ea"/>
        <a:cs typeface="+mn-cs"/>
      </a:defRPr>
    </a:lvl8pPr>
    <a:lvl9pPr marL="3657600" algn="l" defTabSz="914400" rtl="0" eaLnBrk="1" latinLnBrk="0" hangingPunct="1">
      <a:defRPr kern="1200">
        <a:solidFill>
          <a:schemeClr val="tx1"/>
        </a:solidFill>
        <a:latin typeface="Trebuchet MS" pitchFamily="34" charset="0"/>
        <a:ea typeface="+mn-ea"/>
        <a:cs typeface="+mn-cs"/>
      </a:defRPr>
    </a:lvl9pPr>
  </p:defaultTextStyle>
  <p:extLst>
    <p:ext uri="{EFAFB233-063F-42B5-8137-9DF3F51BA10A}">
      <p15:sldGuideLst xmlns:p15="http://schemas.microsoft.com/office/powerpoint/2012/main" xmlns="">
        <p15:guide id="1" orient="horz" pos="2588">
          <p15:clr>
            <a:srgbClr val="A4A3A4"/>
          </p15:clr>
        </p15:guide>
        <p15:guide id="2" pos="4382">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2BFF13"/>
    <a:srgbClr val="3333FF"/>
    <a:srgbClr val="FF0000"/>
    <a:srgbClr val="FF00FF"/>
    <a:srgbClr val="FFCCCC"/>
    <a:srgbClr val="FFCCFF"/>
    <a:srgbClr val="FFFF00"/>
    <a:srgbClr val="3366CC"/>
    <a:srgbClr val="000066"/>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70" autoAdjust="0"/>
    <p:restoredTop sz="94609" autoAdjust="0"/>
  </p:normalViewPr>
  <p:slideViewPr>
    <p:cSldViewPr snapToGrid="0">
      <p:cViewPr varScale="1">
        <p:scale>
          <a:sx n="94" d="100"/>
          <a:sy n="94" d="100"/>
        </p:scale>
        <p:origin x="-2152" y="-96"/>
      </p:cViewPr>
      <p:guideLst>
        <p:guide orient="horz" pos="2588"/>
        <p:guide pos="438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notesMaster" Target="notesMasters/notesMaster1.xml"/><Relationship Id="rId83" Type="http://schemas.openxmlformats.org/officeDocument/2006/relationships/handoutMaster" Target="handoutMasters/handoutMaster1.xml"/><Relationship Id="rId84" Type="http://schemas.openxmlformats.org/officeDocument/2006/relationships/printerSettings" Target="printerSettings/printerSettings1.bin"/><Relationship Id="rId85" Type="http://schemas.openxmlformats.org/officeDocument/2006/relationships/presProps" Target="presProps.xml"/><Relationship Id="rId86" Type="http://schemas.openxmlformats.org/officeDocument/2006/relationships/viewProps" Target="viewProps.xml"/><Relationship Id="rId87" Type="http://schemas.openxmlformats.org/officeDocument/2006/relationships/theme" Target="theme/theme1.xml"/><Relationship Id="rId8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0.emf"/><Relationship Id="rId2" Type="http://schemas.openxmlformats.org/officeDocument/2006/relationships/image" Target="../media/image7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2.emf"/><Relationship Id="rId2" Type="http://schemas.openxmlformats.org/officeDocument/2006/relationships/image" Target="../media/image73.emf"/><Relationship Id="rId3" Type="http://schemas.openxmlformats.org/officeDocument/2006/relationships/image" Target="../media/image7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90804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1" y="2"/>
            <a:ext cx="2887186" cy="495055"/>
          </a:xfrm>
          <a:prstGeom prst="rect">
            <a:avLst/>
          </a:prstGeom>
          <a:noFill/>
          <a:ln w="9525">
            <a:noFill/>
            <a:miter lim="800000"/>
            <a:headEnd/>
            <a:tailEnd/>
          </a:ln>
          <a:effectLst/>
        </p:spPr>
        <p:txBody>
          <a:bodyPr vert="horz" wrap="square" lIns="87398" tIns="43699" rIns="87398" bIns="43699" numCol="1" anchor="t" anchorCtr="0" compatLnSpc="1">
            <a:prstTxWarp prst="textNoShape">
              <a:avLst/>
            </a:prstTxWarp>
          </a:bodyPr>
          <a:lstStyle>
            <a:lvl1pPr algn="l">
              <a:defRPr sz="1100">
                <a:latin typeface="Tahoma" pitchFamily="34" charset="0"/>
              </a:defRPr>
            </a:lvl1pPr>
          </a:lstStyle>
          <a:p>
            <a:endParaRPr lang="en-GB"/>
          </a:p>
        </p:txBody>
      </p:sp>
      <p:sp>
        <p:nvSpPr>
          <p:cNvPr id="49155" name="Rectangle 3"/>
          <p:cNvSpPr>
            <a:spLocks noGrp="1" noChangeArrowheads="1"/>
          </p:cNvSpPr>
          <p:nvPr>
            <p:ph type="dt" idx="1"/>
          </p:nvPr>
        </p:nvSpPr>
        <p:spPr bwMode="auto">
          <a:xfrm>
            <a:off x="3775553" y="2"/>
            <a:ext cx="2887186" cy="495055"/>
          </a:xfrm>
          <a:prstGeom prst="rect">
            <a:avLst/>
          </a:prstGeom>
          <a:noFill/>
          <a:ln w="9525">
            <a:noFill/>
            <a:miter lim="800000"/>
            <a:headEnd/>
            <a:tailEnd/>
          </a:ln>
          <a:effectLst/>
        </p:spPr>
        <p:txBody>
          <a:bodyPr vert="horz" wrap="square" lIns="87398" tIns="43699" rIns="87398" bIns="43699" numCol="1" anchor="t" anchorCtr="0" compatLnSpc="1">
            <a:prstTxWarp prst="textNoShape">
              <a:avLst/>
            </a:prstTxWarp>
          </a:bodyPr>
          <a:lstStyle>
            <a:lvl1pPr algn="r">
              <a:defRPr sz="1100">
                <a:latin typeface="Tahoma" pitchFamily="34" charset="0"/>
              </a:defRPr>
            </a:lvl1pPr>
          </a:lstStyle>
          <a:p>
            <a:endParaRPr lang="en-GB"/>
          </a:p>
        </p:txBody>
      </p:sp>
      <p:sp>
        <p:nvSpPr>
          <p:cNvPr id="49156" name="Rectangle 4"/>
          <p:cNvSpPr>
            <a:spLocks noGrp="1" noRot="1" noChangeAspect="1" noChangeArrowheads="1" noTextEdit="1"/>
          </p:cNvSpPr>
          <p:nvPr>
            <p:ph type="sldImg" idx="2"/>
          </p:nvPr>
        </p:nvSpPr>
        <p:spPr bwMode="auto">
          <a:xfrm>
            <a:off x="647700" y="741363"/>
            <a:ext cx="5367338" cy="3716337"/>
          </a:xfrm>
          <a:prstGeom prst="rect">
            <a:avLst/>
          </a:prstGeom>
          <a:noFill/>
          <a:ln w="9525">
            <a:solidFill>
              <a:srgbClr val="000000"/>
            </a:solidFill>
            <a:miter lim="800000"/>
            <a:headEnd/>
            <a:tailEnd/>
          </a:ln>
          <a:effectLst/>
        </p:spPr>
      </p:sp>
      <p:sp>
        <p:nvSpPr>
          <p:cNvPr id="49157" name="Rectangle 5"/>
          <p:cNvSpPr>
            <a:spLocks noGrp="1" noChangeArrowheads="1"/>
          </p:cNvSpPr>
          <p:nvPr>
            <p:ph type="body" sz="quarter" idx="3"/>
          </p:nvPr>
        </p:nvSpPr>
        <p:spPr bwMode="auto">
          <a:xfrm>
            <a:off x="888366" y="4704660"/>
            <a:ext cx="4886008" cy="4458759"/>
          </a:xfrm>
          <a:prstGeom prst="rect">
            <a:avLst/>
          </a:prstGeom>
          <a:noFill/>
          <a:ln w="9525">
            <a:noFill/>
            <a:miter lim="800000"/>
            <a:headEnd/>
            <a:tailEnd/>
          </a:ln>
          <a:effectLst/>
        </p:spPr>
        <p:txBody>
          <a:bodyPr vert="horz" wrap="square" lIns="87398" tIns="43699" rIns="87398" bIns="43699"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49158" name="Rectangle 6"/>
          <p:cNvSpPr>
            <a:spLocks noGrp="1" noChangeArrowheads="1"/>
          </p:cNvSpPr>
          <p:nvPr>
            <p:ph type="ftr" sz="quarter" idx="4"/>
          </p:nvPr>
        </p:nvSpPr>
        <p:spPr bwMode="auto">
          <a:xfrm>
            <a:off x="1" y="9410947"/>
            <a:ext cx="2887186" cy="495055"/>
          </a:xfrm>
          <a:prstGeom prst="rect">
            <a:avLst/>
          </a:prstGeom>
          <a:noFill/>
          <a:ln w="9525">
            <a:noFill/>
            <a:miter lim="800000"/>
            <a:headEnd/>
            <a:tailEnd/>
          </a:ln>
          <a:effectLst/>
        </p:spPr>
        <p:txBody>
          <a:bodyPr vert="horz" wrap="square" lIns="87398" tIns="43699" rIns="87398" bIns="43699" numCol="1" anchor="b" anchorCtr="0" compatLnSpc="1">
            <a:prstTxWarp prst="textNoShape">
              <a:avLst/>
            </a:prstTxWarp>
          </a:bodyPr>
          <a:lstStyle>
            <a:lvl1pPr algn="l">
              <a:defRPr sz="1100">
                <a:latin typeface="Tahoma" pitchFamily="34" charset="0"/>
              </a:defRPr>
            </a:lvl1pPr>
          </a:lstStyle>
          <a:p>
            <a:endParaRPr lang="en-GB"/>
          </a:p>
        </p:txBody>
      </p:sp>
      <p:sp>
        <p:nvSpPr>
          <p:cNvPr id="49159" name="Rectangle 7"/>
          <p:cNvSpPr>
            <a:spLocks noGrp="1" noChangeArrowheads="1"/>
          </p:cNvSpPr>
          <p:nvPr>
            <p:ph type="sldNum" sz="quarter" idx="5"/>
          </p:nvPr>
        </p:nvSpPr>
        <p:spPr bwMode="auto">
          <a:xfrm>
            <a:off x="3775553" y="9410947"/>
            <a:ext cx="2887186" cy="495055"/>
          </a:xfrm>
          <a:prstGeom prst="rect">
            <a:avLst/>
          </a:prstGeom>
          <a:noFill/>
          <a:ln w="9525">
            <a:noFill/>
            <a:miter lim="800000"/>
            <a:headEnd/>
            <a:tailEnd/>
          </a:ln>
          <a:effectLst/>
        </p:spPr>
        <p:txBody>
          <a:bodyPr vert="horz" wrap="square" lIns="87398" tIns="43699" rIns="87398" bIns="43699" numCol="1" anchor="b" anchorCtr="0" compatLnSpc="1">
            <a:prstTxWarp prst="textNoShape">
              <a:avLst/>
            </a:prstTxWarp>
          </a:bodyPr>
          <a:lstStyle>
            <a:lvl1pPr algn="r">
              <a:defRPr sz="1100">
                <a:latin typeface="Tahoma" pitchFamily="34" charset="0"/>
              </a:defRPr>
            </a:lvl1pPr>
          </a:lstStyle>
          <a:p>
            <a:fld id="{3C32521E-4158-4FEB-AB62-14D3121BD3AC}" type="slidenum">
              <a:rPr lang="en-GB"/>
              <a:pPr/>
              <a:t>‹#›</a:t>
            </a:fld>
            <a:endParaRPr lang="en-GB"/>
          </a:p>
        </p:txBody>
      </p:sp>
    </p:spTree>
    <p:extLst>
      <p:ext uri="{BB962C8B-B14F-4D97-AF65-F5344CB8AC3E}">
        <p14:creationId xmlns:p14="http://schemas.microsoft.com/office/powerpoint/2010/main" val="386095658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Times New Roman" pitchFamily="18" charset="0"/>
        <a:ea typeface="+mn-ea"/>
        <a:cs typeface="+mn-cs"/>
      </a:defRPr>
    </a:lvl1pPr>
    <a:lvl2pPr marL="457200" algn="l" rtl="0" fontAlgn="base">
      <a:spcBef>
        <a:spcPct val="30000"/>
      </a:spcBef>
      <a:spcAft>
        <a:spcPct val="0"/>
      </a:spcAft>
      <a:defRPr kumimoji="1" sz="1200" kern="1200">
        <a:solidFill>
          <a:schemeClr val="tx1"/>
        </a:solidFill>
        <a:latin typeface="Times New Roman" pitchFamily="18" charset="0"/>
        <a:ea typeface="+mn-ea"/>
        <a:cs typeface="+mn-cs"/>
      </a:defRPr>
    </a:lvl2pPr>
    <a:lvl3pPr marL="914400" algn="l" rtl="0" fontAlgn="base">
      <a:spcBef>
        <a:spcPct val="30000"/>
      </a:spcBef>
      <a:spcAft>
        <a:spcPct val="0"/>
      </a:spcAft>
      <a:defRPr kumimoji="1" sz="1200" kern="1200">
        <a:solidFill>
          <a:schemeClr val="tx1"/>
        </a:solidFill>
        <a:latin typeface="Times New Roman" pitchFamily="18" charset="0"/>
        <a:ea typeface="+mn-ea"/>
        <a:cs typeface="+mn-cs"/>
      </a:defRPr>
    </a:lvl3pPr>
    <a:lvl4pPr marL="1371600" algn="l" rtl="0" fontAlgn="base">
      <a:spcBef>
        <a:spcPct val="30000"/>
      </a:spcBef>
      <a:spcAft>
        <a:spcPct val="0"/>
      </a:spcAft>
      <a:defRPr kumimoji="1" sz="1200" kern="1200">
        <a:solidFill>
          <a:schemeClr val="tx1"/>
        </a:solidFill>
        <a:latin typeface="Times New Roman" pitchFamily="18" charset="0"/>
        <a:ea typeface="+mn-ea"/>
        <a:cs typeface="+mn-cs"/>
      </a:defRPr>
    </a:lvl4pPr>
    <a:lvl5pPr marL="1828800" algn="l" rtl="0" fontAlgn="base">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06C5C2-9B3E-4E0D-897C-8C0D64555435}" type="slidenum">
              <a:rPr lang="en-GB"/>
              <a:pPr/>
              <a:t>1</a:t>
            </a:fld>
            <a:endParaRPr lang="en-GB"/>
          </a:p>
        </p:txBody>
      </p:sp>
      <p:sp>
        <p:nvSpPr>
          <p:cNvPr id="100354" name="Rectangle 2"/>
          <p:cNvSpPr>
            <a:spLocks noGrp="1" noRot="1" noChangeAspect="1" noChangeArrowheads="1" noTextEdit="1"/>
          </p:cNvSpPr>
          <p:nvPr>
            <p:ph type="sldImg"/>
          </p:nvPr>
        </p:nvSpPr>
        <p:spPr>
          <a:xfrm>
            <a:off x="647700" y="741363"/>
            <a:ext cx="5367338" cy="3716337"/>
          </a:xfrm>
          <a:ln/>
        </p:spPr>
      </p:sp>
      <p:sp>
        <p:nvSpPr>
          <p:cNvPr id="100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65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zh-CN">
                <a:latin typeface="Calibri" charset="0"/>
                <a:ea typeface="宋体" charset="0"/>
              </a:rPr>
              <a:t>Here we present the block diagram. Because of block diagrams' simplicity and versatility, they are often used by control engineering to model all types of systems. </a:t>
            </a:r>
          </a:p>
          <a:p>
            <a:pPr eaLnBrk="1" hangingPunct="1">
              <a:spcBef>
                <a:spcPct val="0"/>
              </a:spcBef>
            </a:pPr>
            <a:r>
              <a:rPr lang="en-US" altLang="zh-CN">
                <a:latin typeface="Calibri" charset="0"/>
                <a:ea typeface="宋体" charset="0"/>
              </a:rPr>
              <a:t>A block diagram can be used simply to describe the composition and interconnection of a system. A block diagram can simply show how the system components are interconnects and give no mathematical details. If the mathematical and functional relations of all the system elements are known, it can also be used as a tool for the analytic or computer solution of the system.</a:t>
            </a:r>
            <a:endParaRPr lang="zh-CN" altLang="en-US">
              <a:latin typeface="Calibri" charset="0"/>
              <a:ea typeface="宋体" charset="0"/>
            </a:endParaRPr>
          </a:p>
        </p:txBody>
      </p:sp>
      <p:sp>
        <p:nvSpPr>
          <p:cNvPr id="38915" name="灯片编号占位符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宋体" charset="0"/>
                <a:cs typeface="宋体" charset="0"/>
              </a:defRPr>
            </a:lvl1pPr>
            <a:lvl2pPr marL="736858" indent="-283407" eaLnBrk="0" hangingPunct="0">
              <a:defRPr>
                <a:solidFill>
                  <a:schemeClr val="tx1"/>
                </a:solidFill>
                <a:latin typeface="Arial" charset="0"/>
                <a:ea typeface="宋体" charset="0"/>
                <a:cs typeface="宋体" charset="0"/>
              </a:defRPr>
            </a:lvl2pPr>
            <a:lvl3pPr marL="1133627" indent="-226725" eaLnBrk="0" hangingPunct="0">
              <a:defRPr>
                <a:solidFill>
                  <a:schemeClr val="tx1"/>
                </a:solidFill>
                <a:latin typeface="Arial" charset="0"/>
                <a:ea typeface="宋体" charset="0"/>
                <a:cs typeface="宋体" charset="0"/>
              </a:defRPr>
            </a:lvl3pPr>
            <a:lvl4pPr marL="1587078" indent="-226725" eaLnBrk="0" hangingPunct="0">
              <a:defRPr>
                <a:solidFill>
                  <a:schemeClr val="tx1"/>
                </a:solidFill>
                <a:latin typeface="Arial" charset="0"/>
                <a:ea typeface="宋体" charset="0"/>
                <a:cs typeface="宋体" charset="0"/>
              </a:defRPr>
            </a:lvl4pPr>
            <a:lvl5pPr marL="2040529" indent="-226725" eaLnBrk="0" hangingPunct="0">
              <a:defRPr>
                <a:solidFill>
                  <a:schemeClr val="tx1"/>
                </a:solidFill>
                <a:latin typeface="Arial" charset="0"/>
                <a:ea typeface="宋体" charset="0"/>
                <a:cs typeface="宋体" charset="0"/>
              </a:defRPr>
            </a:lvl5pPr>
            <a:lvl6pPr marL="2493980" indent="-226725" eaLnBrk="0" fontAlgn="base" hangingPunct="0">
              <a:spcBef>
                <a:spcPct val="0"/>
              </a:spcBef>
              <a:spcAft>
                <a:spcPct val="0"/>
              </a:spcAft>
              <a:defRPr>
                <a:solidFill>
                  <a:schemeClr val="tx1"/>
                </a:solidFill>
                <a:latin typeface="Arial" charset="0"/>
                <a:ea typeface="宋体" charset="0"/>
                <a:cs typeface="宋体" charset="0"/>
              </a:defRPr>
            </a:lvl6pPr>
            <a:lvl7pPr marL="2947431" indent="-226725" eaLnBrk="0" fontAlgn="base" hangingPunct="0">
              <a:spcBef>
                <a:spcPct val="0"/>
              </a:spcBef>
              <a:spcAft>
                <a:spcPct val="0"/>
              </a:spcAft>
              <a:defRPr>
                <a:solidFill>
                  <a:schemeClr val="tx1"/>
                </a:solidFill>
                <a:latin typeface="Arial" charset="0"/>
                <a:ea typeface="宋体" charset="0"/>
                <a:cs typeface="宋体" charset="0"/>
              </a:defRPr>
            </a:lvl7pPr>
            <a:lvl8pPr marL="3400882" indent="-226725" eaLnBrk="0" fontAlgn="base" hangingPunct="0">
              <a:spcBef>
                <a:spcPct val="0"/>
              </a:spcBef>
              <a:spcAft>
                <a:spcPct val="0"/>
              </a:spcAft>
              <a:defRPr>
                <a:solidFill>
                  <a:schemeClr val="tx1"/>
                </a:solidFill>
                <a:latin typeface="Arial" charset="0"/>
                <a:ea typeface="宋体" charset="0"/>
                <a:cs typeface="宋体" charset="0"/>
              </a:defRPr>
            </a:lvl8pPr>
            <a:lvl9pPr marL="3854333" indent="-226725" eaLnBrk="0" fontAlgn="base" hangingPunct="0">
              <a:spcBef>
                <a:spcPct val="0"/>
              </a:spcBef>
              <a:spcAft>
                <a:spcPct val="0"/>
              </a:spcAft>
              <a:defRPr>
                <a:solidFill>
                  <a:schemeClr val="tx1"/>
                </a:solidFill>
                <a:latin typeface="Arial" charset="0"/>
                <a:ea typeface="宋体" charset="0"/>
                <a:cs typeface="宋体" charset="0"/>
              </a:defRPr>
            </a:lvl9pPr>
          </a:lstStyle>
          <a:p>
            <a:pPr eaLnBrk="1" hangingPunct="1"/>
            <a:fld id="{CEF0A819-EA38-6742-A91A-50425A26A66C}" type="slidenum">
              <a:rPr lang="zh-CN" altLang="en-US">
                <a:latin typeface="Calibri" charset="0"/>
              </a:rPr>
              <a:pPr eaLnBrk="1" hangingPunct="1"/>
              <a:t>30</a:t>
            </a:fld>
            <a:endParaRPr lang="zh-CN" altLang="en-US">
              <a:latin typeface="Calibri" charset="0"/>
            </a:endParaRPr>
          </a:p>
        </p:txBody>
      </p:sp>
    </p:spTree>
    <p:extLst>
      <p:ext uri="{BB962C8B-B14F-4D97-AF65-F5344CB8AC3E}">
        <p14:creationId xmlns:p14="http://schemas.microsoft.com/office/powerpoint/2010/main" val="9395476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65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zh-CN">
                <a:latin typeface="Calibri" charset="0"/>
                <a:ea typeface="宋体" charset="0"/>
              </a:rPr>
              <a:t>Here we present the block diagram. Because of block diagrams' simplicity and versatility, they are often used by control engineering to model all types of systems. </a:t>
            </a:r>
          </a:p>
          <a:p>
            <a:pPr eaLnBrk="1" hangingPunct="1">
              <a:spcBef>
                <a:spcPct val="0"/>
              </a:spcBef>
            </a:pPr>
            <a:r>
              <a:rPr lang="en-US" altLang="zh-CN">
                <a:latin typeface="Calibri" charset="0"/>
                <a:ea typeface="宋体" charset="0"/>
              </a:rPr>
              <a:t>A block diagram can be used simply to describe the composition and interconnection of a system. A block diagram can simply show how the system components are interconnects and give no mathematical details. If the mathematical and functional relations of all the system elements are known, it can also be used as a tool for the analytic or computer solution of the system.</a:t>
            </a:r>
            <a:endParaRPr lang="zh-CN" altLang="en-US">
              <a:latin typeface="Calibri" charset="0"/>
              <a:ea typeface="宋体" charset="0"/>
            </a:endParaRPr>
          </a:p>
        </p:txBody>
      </p:sp>
      <p:sp>
        <p:nvSpPr>
          <p:cNvPr id="38915" name="灯片编号占位符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宋体" charset="0"/>
                <a:cs typeface="宋体" charset="0"/>
              </a:defRPr>
            </a:lvl1pPr>
            <a:lvl2pPr marL="736858" indent="-283407" eaLnBrk="0" hangingPunct="0">
              <a:defRPr>
                <a:solidFill>
                  <a:schemeClr val="tx1"/>
                </a:solidFill>
                <a:latin typeface="Arial" charset="0"/>
                <a:ea typeface="宋体" charset="0"/>
                <a:cs typeface="宋体" charset="0"/>
              </a:defRPr>
            </a:lvl2pPr>
            <a:lvl3pPr marL="1133627" indent="-226725" eaLnBrk="0" hangingPunct="0">
              <a:defRPr>
                <a:solidFill>
                  <a:schemeClr val="tx1"/>
                </a:solidFill>
                <a:latin typeface="Arial" charset="0"/>
                <a:ea typeface="宋体" charset="0"/>
                <a:cs typeface="宋体" charset="0"/>
              </a:defRPr>
            </a:lvl3pPr>
            <a:lvl4pPr marL="1587078" indent="-226725" eaLnBrk="0" hangingPunct="0">
              <a:defRPr>
                <a:solidFill>
                  <a:schemeClr val="tx1"/>
                </a:solidFill>
                <a:latin typeface="Arial" charset="0"/>
                <a:ea typeface="宋体" charset="0"/>
                <a:cs typeface="宋体" charset="0"/>
              </a:defRPr>
            </a:lvl4pPr>
            <a:lvl5pPr marL="2040529" indent="-226725" eaLnBrk="0" hangingPunct="0">
              <a:defRPr>
                <a:solidFill>
                  <a:schemeClr val="tx1"/>
                </a:solidFill>
                <a:latin typeface="Arial" charset="0"/>
                <a:ea typeface="宋体" charset="0"/>
                <a:cs typeface="宋体" charset="0"/>
              </a:defRPr>
            </a:lvl5pPr>
            <a:lvl6pPr marL="2493980" indent="-226725" eaLnBrk="0" fontAlgn="base" hangingPunct="0">
              <a:spcBef>
                <a:spcPct val="0"/>
              </a:spcBef>
              <a:spcAft>
                <a:spcPct val="0"/>
              </a:spcAft>
              <a:defRPr>
                <a:solidFill>
                  <a:schemeClr val="tx1"/>
                </a:solidFill>
                <a:latin typeface="Arial" charset="0"/>
                <a:ea typeface="宋体" charset="0"/>
                <a:cs typeface="宋体" charset="0"/>
              </a:defRPr>
            </a:lvl6pPr>
            <a:lvl7pPr marL="2947431" indent="-226725" eaLnBrk="0" fontAlgn="base" hangingPunct="0">
              <a:spcBef>
                <a:spcPct val="0"/>
              </a:spcBef>
              <a:spcAft>
                <a:spcPct val="0"/>
              </a:spcAft>
              <a:defRPr>
                <a:solidFill>
                  <a:schemeClr val="tx1"/>
                </a:solidFill>
                <a:latin typeface="Arial" charset="0"/>
                <a:ea typeface="宋体" charset="0"/>
                <a:cs typeface="宋体" charset="0"/>
              </a:defRPr>
            </a:lvl7pPr>
            <a:lvl8pPr marL="3400882" indent="-226725" eaLnBrk="0" fontAlgn="base" hangingPunct="0">
              <a:spcBef>
                <a:spcPct val="0"/>
              </a:spcBef>
              <a:spcAft>
                <a:spcPct val="0"/>
              </a:spcAft>
              <a:defRPr>
                <a:solidFill>
                  <a:schemeClr val="tx1"/>
                </a:solidFill>
                <a:latin typeface="Arial" charset="0"/>
                <a:ea typeface="宋体" charset="0"/>
                <a:cs typeface="宋体" charset="0"/>
              </a:defRPr>
            </a:lvl8pPr>
            <a:lvl9pPr marL="3854333" indent="-226725" eaLnBrk="0" fontAlgn="base" hangingPunct="0">
              <a:spcBef>
                <a:spcPct val="0"/>
              </a:spcBef>
              <a:spcAft>
                <a:spcPct val="0"/>
              </a:spcAft>
              <a:defRPr>
                <a:solidFill>
                  <a:schemeClr val="tx1"/>
                </a:solidFill>
                <a:latin typeface="Arial" charset="0"/>
                <a:ea typeface="宋体" charset="0"/>
                <a:cs typeface="宋体" charset="0"/>
              </a:defRPr>
            </a:lvl9pPr>
          </a:lstStyle>
          <a:p>
            <a:pPr eaLnBrk="1" hangingPunct="1"/>
            <a:fld id="{CEF0A819-EA38-6742-A91A-50425A26A66C}" type="slidenum">
              <a:rPr lang="zh-CN" altLang="en-US">
                <a:latin typeface="Calibri" charset="0"/>
              </a:rPr>
              <a:pPr eaLnBrk="1" hangingPunct="1"/>
              <a:t>31</a:t>
            </a:fld>
            <a:endParaRPr lang="zh-CN" altLang="en-US">
              <a:latin typeface="Calibri" charset="0"/>
            </a:endParaRPr>
          </a:p>
        </p:txBody>
      </p:sp>
    </p:spTree>
    <p:extLst>
      <p:ext uri="{BB962C8B-B14F-4D97-AF65-F5344CB8AC3E}">
        <p14:creationId xmlns:p14="http://schemas.microsoft.com/office/powerpoint/2010/main" val="18666175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65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zh-CN">
                <a:latin typeface="Calibri" charset="0"/>
                <a:ea typeface="宋体" charset="0"/>
              </a:rPr>
              <a:t>Here we present the block diagram. Because of block diagrams' simplicity and versatility, they are often used by control engineering to model all types of systems. </a:t>
            </a:r>
          </a:p>
          <a:p>
            <a:pPr eaLnBrk="1" hangingPunct="1">
              <a:spcBef>
                <a:spcPct val="0"/>
              </a:spcBef>
            </a:pPr>
            <a:r>
              <a:rPr lang="en-US" altLang="zh-CN">
                <a:latin typeface="Calibri" charset="0"/>
                <a:ea typeface="宋体" charset="0"/>
              </a:rPr>
              <a:t>A block diagram can be used simply to describe the composition and interconnection of a system. A block diagram can simply show how the system components are interconnects and give no mathematical details. If the mathematical and functional relations of all the system elements are known, it can also be used as a tool for the analytic or computer solution of the system.</a:t>
            </a:r>
            <a:endParaRPr lang="zh-CN" altLang="en-US">
              <a:latin typeface="Calibri" charset="0"/>
              <a:ea typeface="宋体" charset="0"/>
            </a:endParaRPr>
          </a:p>
        </p:txBody>
      </p:sp>
      <p:sp>
        <p:nvSpPr>
          <p:cNvPr id="38915" name="灯片编号占位符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宋体" charset="0"/>
                <a:cs typeface="宋体" charset="0"/>
              </a:defRPr>
            </a:lvl1pPr>
            <a:lvl2pPr marL="736858" indent="-283407" eaLnBrk="0" hangingPunct="0">
              <a:defRPr>
                <a:solidFill>
                  <a:schemeClr val="tx1"/>
                </a:solidFill>
                <a:latin typeface="Arial" charset="0"/>
                <a:ea typeface="宋体" charset="0"/>
                <a:cs typeface="宋体" charset="0"/>
              </a:defRPr>
            </a:lvl2pPr>
            <a:lvl3pPr marL="1133627" indent="-226725" eaLnBrk="0" hangingPunct="0">
              <a:defRPr>
                <a:solidFill>
                  <a:schemeClr val="tx1"/>
                </a:solidFill>
                <a:latin typeface="Arial" charset="0"/>
                <a:ea typeface="宋体" charset="0"/>
                <a:cs typeface="宋体" charset="0"/>
              </a:defRPr>
            </a:lvl3pPr>
            <a:lvl4pPr marL="1587078" indent="-226725" eaLnBrk="0" hangingPunct="0">
              <a:defRPr>
                <a:solidFill>
                  <a:schemeClr val="tx1"/>
                </a:solidFill>
                <a:latin typeface="Arial" charset="0"/>
                <a:ea typeface="宋体" charset="0"/>
                <a:cs typeface="宋体" charset="0"/>
              </a:defRPr>
            </a:lvl4pPr>
            <a:lvl5pPr marL="2040529" indent="-226725" eaLnBrk="0" hangingPunct="0">
              <a:defRPr>
                <a:solidFill>
                  <a:schemeClr val="tx1"/>
                </a:solidFill>
                <a:latin typeface="Arial" charset="0"/>
                <a:ea typeface="宋体" charset="0"/>
                <a:cs typeface="宋体" charset="0"/>
              </a:defRPr>
            </a:lvl5pPr>
            <a:lvl6pPr marL="2493980" indent="-226725" eaLnBrk="0" fontAlgn="base" hangingPunct="0">
              <a:spcBef>
                <a:spcPct val="0"/>
              </a:spcBef>
              <a:spcAft>
                <a:spcPct val="0"/>
              </a:spcAft>
              <a:defRPr>
                <a:solidFill>
                  <a:schemeClr val="tx1"/>
                </a:solidFill>
                <a:latin typeface="Arial" charset="0"/>
                <a:ea typeface="宋体" charset="0"/>
                <a:cs typeface="宋体" charset="0"/>
              </a:defRPr>
            </a:lvl6pPr>
            <a:lvl7pPr marL="2947431" indent="-226725" eaLnBrk="0" fontAlgn="base" hangingPunct="0">
              <a:spcBef>
                <a:spcPct val="0"/>
              </a:spcBef>
              <a:spcAft>
                <a:spcPct val="0"/>
              </a:spcAft>
              <a:defRPr>
                <a:solidFill>
                  <a:schemeClr val="tx1"/>
                </a:solidFill>
                <a:latin typeface="Arial" charset="0"/>
                <a:ea typeface="宋体" charset="0"/>
                <a:cs typeface="宋体" charset="0"/>
              </a:defRPr>
            </a:lvl7pPr>
            <a:lvl8pPr marL="3400882" indent="-226725" eaLnBrk="0" fontAlgn="base" hangingPunct="0">
              <a:spcBef>
                <a:spcPct val="0"/>
              </a:spcBef>
              <a:spcAft>
                <a:spcPct val="0"/>
              </a:spcAft>
              <a:defRPr>
                <a:solidFill>
                  <a:schemeClr val="tx1"/>
                </a:solidFill>
                <a:latin typeface="Arial" charset="0"/>
                <a:ea typeface="宋体" charset="0"/>
                <a:cs typeface="宋体" charset="0"/>
              </a:defRPr>
            </a:lvl8pPr>
            <a:lvl9pPr marL="3854333" indent="-226725" eaLnBrk="0" fontAlgn="base" hangingPunct="0">
              <a:spcBef>
                <a:spcPct val="0"/>
              </a:spcBef>
              <a:spcAft>
                <a:spcPct val="0"/>
              </a:spcAft>
              <a:defRPr>
                <a:solidFill>
                  <a:schemeClr val="tx1"/>
                </a:solidFill>
                <a:latin typeface="Arial" charset="0"/>
                <a:ea typeface="宋体" charset="0"/>
                <a:cs typeface="宋体" charset="0"/>
              </a:defRPr>
            </a:lvl9pPr>
          </a:lstStyle>
          <a:p>
            <a:pPr eaLnBrk="1" hangingPunct="1"/>
            <a:fld id="{CEF0A819-EA38-6742-A91A-50425A26A66C}" type="slidenum">
              <a:rPr lang="zh-CN" altLang="en-US">
                <a:latin typeface="Calibri" charset="0"/>
              </a:rPr>
              <a:pPr eaLnBrk="1" hangingPunct="1"/>
              <a:t>32</a:t>
            </a:fld>
            <a:endParaRPr lang="zh-CN" altLang="en-US">
              <a:latin typeface="Calibri" charset="0"/>
            </a:endParaRPr>
          </a:p>
        </p:txBody>
      </p:sp>
    </p:spTree>
    <p:extLst>
      <p:ext uri="{BB962C8B-B14F-4D97-AF65-F5344CB8AC3E}">
        <p14:creationId xmlns:p14="http://schemas.microsoft.com/office/powerpoint/2010/main" val="1397607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65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zh-CN">
                <a:latin typeface="Calibri" charset="0"/>
                <a:ea typeface="宋体" charset="0"/>
              </a:rPr>
              <a:t>Here we present the block diagram. Because of block diagrams' simplicity and versatility, they are often used by control engineering to model all types of systems. </a:t>
            </a:r>
          </a:p>
          <a:p>
            <a:pPr eaLnBrk="1" hangingPunct="1">
              <a:spcBef>
                <a:spcPct val="0"/>
              </a:spcBef>
            </a:pPr>
            <a:r>
              <a:rPr lang="en-US" altLang="zh-CN">
                <a:latin typeface="Calibri" charset="0"/>
                <a:ea typeface="宋体" charset="0"/>
              </a:rPr>
              <a:t>A block diagram can be used simply to describe the composition and interconnection of a system. A block diagram can simply show how the system components are interconnects and give no mathematical details. If the mathematical and functional relations of all the system elements are known, it can also be used as a tool for the analytic or computer solution of the system.</a:t>
            </a:r>
            <a:endParaRPr lang="zh-CN" altLang="en-US">
              <a:latin typeface="Calibri" charset="0"/>
              <a:ea typeface="宋体" charset="0"/>
            </a:endParaRPr>
          </a:p>
        </p:txBody>
      </p:sp>
      <p:sp>
        <p:nvSpPr>
          <p:cNvPr id="38915" name="灯片编号占位符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宋体" charset="0"/>
                <a:cs typeface="宋体" charset="0"/>
              </a:defRPr>
            </a:lvl1pPr>
            <a:lvl2pPr marL="736858" indent="-283407" eaLnBrk="0" hangingPunct="0">
              <a:defRPr>
                <a:solidFill>
                  <a:schemeClr val="tx1"/>
                </a:solidFill>
                <a:latin typeface="Arial" charset="0"/>
                <a:ea typeface="宋体" charset="0"/>
                <a:cs typeface="宋体" charset="0"/>
              </a:defRPr>
            </a:lvl2pPr>
            <a:lvl3pPr marL="1133627" indent="-226725" eaLnBrk="0" hangingPunct="0">
              <a:defRPr>
                <a:solidFill>
                  <a:schemeClr val="tx1"/>
                </a:solidFill>
                <a:latin typeface="Arial" charset="0"/>
                <a:ea typeface="宋体" charset="0"/>
                <a:cs typeface="宋体" charset="0"/>
              </a:defRPr>
            </a:lvl3pPr>
            <a:lvl4pPr marL="1587078" indent="-226725" eaLnBrk="0" hangingPunct="0">
              <a:defRPr>
                <a:solidFill>
                  <a:schemeClr val="tx1"/>
                </a:solidFill>
                <a:latin typeface="Arial" charset="0"/>
                <a:ea typeface="宋体" charset="0"/>
                <a:cs typeface="宋体" charset="0"/>
              </a:defRPr>
            </a:lvl4pPr>
            <a:lvl5pPr marL="2040529" indent="-226725" eaLnBrk="0" hangingPunct="0">
              <a:defRPr>
                <a:solidFill>
                  <a:schemeClr val="tx1"/>
                </a:solidFill>
                <a:latin typeface="Arial" charset="0"/>
                <a:ea typeface="宋体" charset="0"/>
                <a:cs typeface="宋体" charset="0"/>
              </a:defRPr>
            </a:lvl5pPr>
            <a:lvl6pPr marL="2493980" indent="-226725" eaLnBrk="0" fontAlgn="base" hangingPunct="0">
              <a:spcBef>
                <a:spcPct val="0"/>
              </a:spcBef>
              <a:spcAft>
                <a:spcPct val="0"/>
              </a:spcAft>
              <a:defRPr>
                <a:solidFill>
                  <a:schemeClr val="tx1"/>
                </a:solidFill>
                <a:latin typeface="Arial" charset="0"/>
                <a:ea typeface="宋体" charset="0"/>
                <a:cs typeface="宋体" charset="0"/>
              </a:defRPr>
            </a:lvl6pPr>
            <a:lvl7pPr marL="2947431" indent="-226725" eaLnBrk="0" fontAlgn="base" hangingPunct="0">
              <a:spcBef>
                <a:spcPct val="0"/>
              </a:spcBef>
              <a:spcAft>
                <a:spcPct val="0"/>
              </a:spcAft>
              <a:defRPr>
                <a:solidFill>
                  <a:schemeClr val="tx1"/>
                </a:solidFill>
                <a:latin typeface="Arial" charset="0"/>
                <a:ea typeface="宋体" charset="0"/>
                <a:cs typeface="宋体" charset="0"/>
              </a:defRPr>
            </a:lvl7pPr>
            <a:lvl8pPr marL="3400882" indent="-226725" eaLnBrk="0" fontAlgn="base" hangingPunct="0">
              <a:spcBef>
                <a:spcPct val="0"/>
              </a:spcBef>
              <a:spcAft>
                <a:spcPct val="0"/>
              </a:spcAft>
              <a:defRPr>
                <a:solidFill>
                  <a:schemeClr val="tx1"/>
                </a:solidFill>
                <a:latin typeface="Arial" charset="0"/>
                <a:ea typeface="宋体" charset="0"/>
                <a:cs typeface="宋体" charset="0"/>
              </a:defRPr>
            </a:lvl8pPr>
            <a:lvl9pPr marL="3854333" indent="-226725" eaLnBrk="0" fontAlgn="base" hangingPunct="0">
              <a:spcBef>
                <a:spcPct val="0"/>
              </a:spcBef>
              <a:spcAft>
                <a:spcPct val="0"/>
              </a:spcAft>
              <a:defRPr>
                <a:solidFill>
                  <a:schemeClr val="tx1"/>
                </a:solidFill>
                <a:latin typeface="Arial" charset="0"/>
                <a:ea typeface="宋体" charset="0"/>
                <a:cs typeface="宋体" charset="0"/>
              </a:defRPr>
            </a:lvl9pPr>
          </a:lstStyle>
          <a:p>
            <a:pPr eaLnBrk="1" hangingPunct="1"/>
            <a:fld id="{CEF0A819-EA38-6742-A91A-50425A26A66C}" type="slidenum">
              <a:rPr lang="zh-CN" altLang="en-US">
                <a:latin typeface="Calibri" charset="0"/>
              </a:rPr>
              <a:pPr eaLnBrk="1" hangingPunct="1"/>
              <a:t>33</a:t>
            </a:fld>
            <a:endParaRPr lang="zh-CN" altLang="en-US">
              <a:latin typeface="Calibri" charset="0"/>
            </a:endParaRPr>
          </a:p>
        </p:txBody>
      </p:sp>
    </p:spTree>
    <p:extLst>
      <p:ext uri="{BB962C8B-B14F-4D97-AF65-F5344CB8AC3E}">
        <p14:creationId xmlns:p14="http://schemas.microsoft.com/office/powerpoint/2010/main" val="1844644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65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zh-CN">
                <a:latin typeface="Calibri" charset="0"/>
                <a:ea typeface="宋体" charset="0"/>
              </a:rPr>
              <a:t>Here we present the block diagram. Because of block diagrams' simplicity and versatility, they are often used by control engineering to model all types of systems. </a:t>
            </a:r>
          </a:p>
          <a:p>
            <a:pPr eaLnBrk="1" hangingPunct="1">
              <a:spcBef>
                <a:spcPct val="0"/>
              </a:spcBef>
            </a:pPr>
            <a:r>
              <a:rPr lang="en-US" altLang="zh-CN">
                <a:latin typeface="Calibri" charset="0"/>
                <a:ea typeface="宋体" charset="0"/>
              </a:rPr>
              <a:t>A block diagram can be used simply to describe the composition and interconnection of a system. A block diagram can simply show how the system components are interconnects and give no mathematical details. If the mathematical and functional relations of all the system elements are known, it can also be used as a tool for the analytic or computer solution of the system.</a:t>
            </a:r>
            <a:endParaRPr lang="zh-CN" altLang="en-US">
              <a:latin typeface="Calibri" charset="0"/>
              <a:ea typeface="宋体" charset="0"/>
            </a:endParaRPr>
          </a:p>
        </p:txBody>
      </p:sp>
      <p:sp>
        <p:nvSpPr>
          <p:cNvPr id="38915" name="灯片编号占位符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宋体" charset="0"/>
                <a:cs typeface="宋体" charset="0"/>
              </a:defRPr>
            </a:lvl1pPr>
            <a:lvl2pPr marL="736858" indent="-283407" eaLnBrk="0" hangingPunct="0">
              <a:defRPr>
                <a:solidFill>
                  <a:schemeClr val="tx1"/>
                </a:solidFill>
                <a:latin typeface="Arial" charset="0"/>
                <a:ea typeface="宋体" charset="0"/>
                <a:cs typeface="宋体" charset="0"/>
              </a:defRPr>
            </a:lvl2pPr>
            <a:lvl3pPr marL="1133627" indent="-226725" eaLnBrk="0" hangingPunct="0">
              <a:defRPr>
                <a:solidFill>
                  <a:schemeClr val="tx1"/>
                </a:solidFill>
                <a:latin typeface="Arial" charset="0"/>
                <a:ea typeface="宋体" charset="0"/>
                <a:cs typeface="宋体" charset="0"/>
              </a:defRPr>
            </a:lvl3pPr>
            <a:lvl4pPr marL="1587078" indent="-226725" eaLnBrk="0" hangingPunct="0">
              <a:defRPr>
                <a:solidFill>
                  <a:schemeClr val="tx1"/>
                </a:solidFill>
                <a:latin typeface="Arial" charset="0"/>
                <a:ea typeface="宋体" charset="0"/>
                <a:cs typeface="宋体" charset="0"/>
              </a:defRPr>
            </a:lvl4pPr>
            <a:lvl5pPr marL="2040529" indent="-226725" eaLnBrk="0" hangingPunct="0">
              <a:defRPr>
                <a:solidFill>
                  <a:schemeClr val="tx1"/>
                </a:solidFill>
                <a:latin typeface="Arial" charset="0"/>
                <a:ea typeface="宋体" charset="0"/>
                <a:cs typeface="宋体" charset="0"/>
              </a:defRPr>
            </a:lvl5pPr>
            <a:lvl6pPr marL="2493980" indent="-226725" eaLnBrk="0" fontAlgn="base" hangingPunct="0">
              <a:spcBef>
                <a:spcPct val="0"/>
              </a:spcBef>
              <a:spcAft>
                <a:spcPct val="0"/>
              </a:spcAft>
              <a:defRPr>
                <a:solidFill>
                  <a:schemeClr val="tx1"/>
                </a:solidFill>
                <a:latin typeface="Arial" charset="0"/>
                <a:ea typeface="宋体" charset="0"/>
                <a:cs typeface="宋体" charset="0"/>
              </a:defRPr>
            </a:lvl6pPr>
            <a:lvl7pPr marL="2947431" indent="-226725" eaLnBrk="0" fontAlgn="base" hangingPunct="0">
              <a:spcBef>
                <a:spcPct val="0"/>
              </a:spcBef>
              <a:spcAft>
                <a:spcPct val="0"/>
              </a:spcAft>
              <a:defRPr>
                <a:solidFill>
                  <a:schemeClr val="tx1"/>
                </a:solidFill>
                <a:latin typeface="Arial" charset="0"/>
                <a:ea typeface="宋体" charset="0"/>
                <a:cs typeface="宋体" charset="0"/>
              </a:defRPr>
            </a:lvl7pPr>
            <a:lvl8pPr marL="3400882" indent="-226725" eaLnBrk="0" fontAlgn="base" hangingPunct="0">
              <a:spcBef>
                <a:spcPct val="0"/>
              </a:spcBef>
              <a:spcAft>
                <a:spcPct val="0"/>
              </a:spcAft>
              <a:defRPr>
                <a:solidFill>
                  <a:schemeClr val="tx1"/>
                </a:solidFill>
                <a:latin typeface="Arial" charset="0"/>
                <a:ea typeface="宋体" charset="0"/>
                <a:cs typeface="宋体" charset="0"/>
              </a:defRPr>
            </a:lvl8pPr>
            <a:lvl9pPr marL="3854333" indent="-226725" eaLnBrk="0" fontAlgn="base" hangingPunct="0">
              <a:spcBef>
                <a:spcPct val="0"/>
              </a:spcBef>
              <a:spcAft>
                <a:spcPct val="0"/>
              </a:spcAft>
              <a:defRPr>
                <a:solidFill>
                  <a:schemeClr val="tx1"/>
                </a:solidFill>
                <a:latin typeface="Arial" charset="0"/>
                <a:ea typeface="宋体" charset="0"/>
                <a:cs typeface="宋体" charset="0"/>
              </a:defRPr>
            </a:lvl9pPr>
          </a:lstStyle>
          <a:p>
            <a:pPr eaLnBrk="1" hangingPunct="1"/>
            <a:fld id="{CEF0A819-EA38-6742-A91A-50425A26A66C}" type="slidenum">
              <a:rPr lang="zh-CN" altLang="en-US">
                <a:latin typeface="Calibri" charset="0"/>
              </a:rPr>
              <a:pPr eaLnBrk="1" hangingPunct="1"/>
              <a:t>34</a:t>
            </a:fld>
            <a:endParaRPr lang="zh-CN" altLang="en-US">
              <a:latin typeface="Calibri" charset="0"/>
            </a:endParaRPr>
          </a:p>
        </p:txBody>
      </p:sp>
    </p:spTree>
    <p:extLst>
      <p:ext uri="{BB962C8B-B14F-4D97-AF65-F5344CB8AC3E}">
        <p14:creationId xmlns:p14="http://schemas.microsoft.com/office/powerpoint/2010/main" val="6089187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65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zh-CN">
                <a:latin typeface="Calibri" charset="0"/>
                <a:ea typeface="宋体" charset="0"/>
              </a:rPr>
              <a:t>Here we present the block diagram. Because of block diagrams' simplicity and versatility, they are often used by control engineering to model all types of systems. </a:t>
            </a:r>
          </a:p>
          <a:p>
            <a:pPr eaLnBrk="1" hangingPunct="1">
              <a:spcBef>
                <a:spcPct val="0"/>
              </a:spcBef>
            </a:pPr>
            <a:r>
              <a:rPr lang="en-US" altLang="zh-CN">
                <a:latin typeface="Calibri" charset="0"/>
                <a:ea typeface="宋体" charset="0"/>
              </a:rPr>
              <a:t>A block diagram can be used simply to describe the composition and interconnection of a system. A block diagram can simply show how the system components are interconnects and give no mathematical details. If the mathematical and functional relations of all the system elements are known, it can also be used as a tool for the analytic or computer solution of the system.</a:t>
            </a:r>
            <a:endParaRPr lang="zh-CN" altLang="en-US">
              <a:latin typeface="Calibri" charset="0"/>
              <a:ea typeface="宋体" charset="0"/>
            </a:endParaRPr>
          </a:p>
        </p:txBody>
      </p:sp>
      <p:sp>
        <p:nvSpPr>
          <p:cNvPr id="38915" name="灯片编号占位符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宋体" charset="0"/>
                <a:cs typeface="宋体" charset="0"/>
              </a:defRPr>
            </a:lvl1pPr>
            <a:lvl2pPr marL="736858" indent="-283407" eaLnBrk="0" hangingPunct="0">
              <a:defRPr>
                <a:solidFill>
                  <a:schemeClr val="tx1"/>
                </a:solidFill>
                <a:latin typeface="Arial" charset="0"/>
                <a:ea typeface="宋体" charset="0"/>
                <a:cs typeface="宋体" charset="0"/>
              </a:defRPr>
            </a:lvl2pPr>
            <a:lvl3pPr marL="1133627" indent="-226725" eaLnBrk="0" hangingPunct="0">
              <a:defRPr>
                <a:solidFill>
                  <a:schemeClr val="tx1"/>
                </a:solidFill>
                <a:latin typeface="Arial" charset="0"/>
                <a:ea typeface="宋体" charset="0"/>
                <a:cs typeface="宋体" charset="0"/>
              </a:defRPr>
            </a:lvl3pPr>
            <a:lvl4pPr marL="1587078" indent="-226725" eaLnBrk="0" hangingPunct="0">
              <a:defRPr>
                <a:solidFill>
                  <a:schemeClr val="tx1"/>
                </a:solidFill>
                <a:latin typeface="Arial" charset="0"/>
                <a:ea typeface="宋体" charset="0"/>
                <a:cs typeface="宋体" charset="0"/>
              </a:defRPr>
            </a:lvl4pPr>
            <a:lvl5pPr marL="2040529" indent="-226725" eaLnBrk="0" hangingPunct="0">
              <a:defRPr>
                <a:solidFill>
                  <a:schemeClr val="tx1"/>
                </a:solidFill>
                <a:latin typeface="Arial" charset="0"/>
                <a:ea typeface="宋体" charset="0"/>
                <a:cs typeface="宋体" charset="0"/>
              </a:defRPr>
            </a:lvl5pPr>
            <a:lvl6pPr marL="2493980" indent="-226725" eaLnBrk="0" fontAlgn="base" hangingPunct="0">
              <a:spcBef>
                <a:spcPct val="0"/>
              </a:spcBef>
              <a:spcAft>
                <a:spcPct val="0"/>
              </a:spcAft>
              <a:defRPr>
                <a:solidFill>
                  <a:schemeClr val="tx1"/>
                </a:solidFill>
                <a:latin typeface="Arial" charset="0"/>
                <a:ea typeface="宋体" charset="0"/>
                <a:cs typeface="宋体" charset="0"/>
              </a:defRPr>
            </a:lvl6pPr>
            <a:lvl7pPr marL="2947431" indent="-226725" eaLnBrk="0" fontAlgn="base" hangingPunct="0">
              <a:spcBef>
                <a:spcPct val="0"/>
              </a:spcBef>
              <a:spcAft>
                <a:spcPct val="0"/>
              </a:spcAft>
              <a:defRPr>
                <a:solidFill>
                  <a:schemeClr val="tx1"/>
                </a:solidFill>
                <a:latin typeface="Arial" charset="0"/>
                <a:ea typeface="宋体" charset="0"/>
                <a:cs typeface="宋体" charset="0"/>
              </a:defRPr>
            </a:lvl7pPr>
            <a:lvl8pPr marL="3400882" indent="-226725" eaLnBrk="0" fontAlgn="base" hangingPunct="0">
              <a:spcBef>
                <a:spcPct val="0"/>
              </a:spcBef>
              <a:spcAft>
                <a:spcPct val="0"/>
              </a:spcAft>
              <a:defRPr>
                <a:solidFill>
                  <a:schemeClr val="tx1"/>
                </a:solidFill>
                <a:latin typeface="Arial" charset="0"/>
                <a:ea typeface="宋体" charset="0"/>
                <a:cs typeface="宋体" charset="0"/>
              </a:defRPr>
            </a:lvl8pPr>
            <a:lvl9pPr marL="3854333" indent="-226725" eaLnBrk="0" fontAlgn="base" hangingPunct="0">
              <a:spcBef>
                <a:spcPct val="0"/>
              </a:spcBef>
              <a:spcAft>
                <a:spcPct val="0"/>
              </a:spcAft>
              <a:defRPr>
                <a:solidFill>
                  <a:schemeClr val="tx1"/>
                </a:solidFill>
                <a:latin typeface="Arial" charset="0"/>
                <a:ea typeface="宋体" charset="0"/>
                <a:cs typeface="宋体" charset="0"/>
              </a:defRPr>
            </a:lvl9pPr>
          </a:lstStyle>
          <a:p>
            <a:pPr eaLnBrk="1" hangingPunct="1"/>
            <a:fld id="{CEF0A819-EA38-6742-A91A-50425A26A66C}" type="slidenum">
              <a:rPr lang="zh-CN" altLang="en-US">
                <a:latin typeface="Calibri" charset="0"/>
              </a:rPr>
              <a:pPr eaLnBrk="1" hangingPunct="1"/>
              <a:t>35</a:t>
            </a:fld>
            <a:endParaRPr lang="zh-CN" altLang="en-US">
              <a:latin typeface="Calibri" charset="0"/>
            </a:endParaRPr>
          </a:p>
        </p:txBody>
      </p:sp>
    </p:spTree>
    <p:extLst>
      <p:ext uri="{BB962C8B-B14F-4D97-AF65-F5344CB8AC3E}">
        <p14:creationId xmlns:p14="http://schemas.microsoft.com/office/powerpoint/2010/main" val="5782357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16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spcBef>
                <a:spcPct val="0"/>
              </a:spcBef>
            </a:pPr>
            <a:endParaRPr lang="zh-CN" altLang="en-US">
              <a:latin typeface="Calibri" charset="0"/>
              <a:ea typeface="宋体" charset="0"/>
            </a:endParaRPr>
          </a:p>
        </p:txBody>
      </p:sp>
      <p:sp>
        <p:nvSpPr>
          <p:cNvPr id="78851" name="灯片编号占位符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宋体" charset="0"/>
                <a:cs typeface="宋体" charset="0"/>
              </a:defRPr>
            </a:lvl1pPr>
            <a:lvl2pPr marL="736858" indent="-283407" eaLnBrk="0" hangingPunct="0">
              <a:defRPr>
                <a:solidFill>
                  <a:schemeClr val="tx1"/>
                </a:solidFill>
                <a:latin typeface="Arial" charset="0"/>
                <a:ea typeface="宋体" charset="0"/>
                <a:cs typeface="宋体" charset="0"/>
              </a:defRPr>
            </a:lvl2pPr>
            <a:lvl3pPr marL="1133627" indent="-226725" eaLnBrk="0" hangingPunct="0">
              <a:defRPr>
                <a:solidFill>
                  <a:schemeClr val="tx1"/>
                </a:solidFill>
                <a:latin typeface="Arial" charset="0"/>
                <a:ea typeface="宋体" charset="0"/>
                <a:cs typeface="宋体" charset="0"/>
              </a:defRPr>
            </a:lvl3pPr>
            <a:lvl4pPr marL="1587078" indent="-226725" eaLnBrk="0" hangingPunct="0">
              <a:defRPr>
                <a:solidFill>
                  <a:schemeClr val="tx1"/>
                </a:solidFill>
                <a:latin typeface="Arial" charset="0"/>
                <a:ea typeface="宋体" charset="0"/>
                <a:cs typeface="宋体" charset="0"/>
              </a:defRPr>
            </a:lvl4pPr>
            <a:lvl5pPr marL="2040529" indent="-226725" eaLnBrk="0" hangingPunct="0">
              <a:defRPr>
                <a:solidFill>
                  <a:schemeClr val="tx1"/>
                </a:solidFill>
                <a:latin typeface="Arial" charset="0"/>
                <a:ea typeface="宋体" charset="0"/>
                <a:cs typeface="宋体" charset="0"/>
              </a:defRPr>
            </a:lvl5pPr>
            <a:lvl6pPr marL="2493980" indent="-226725" eaLnBrk="0" fontAlgn="base" hangingPunct="0">
              <a:spcBef>
                <a:spcPct val="0"/>
              </a:spcBef>
              <a:spcAft>
                <a:spcPct val="0"/>
              </a:spcAft>
              <a:defRPr>
                <a:solidFill>
                  <a:schemeClr val="tx1"/>
                </a:solidFill>
                <a:latin typeface="Arial" charset="0"/>
                <a:ea typeface="宋体" charset="0"/>
                <a:cs typeface="宋体" charset="0"/>
              </a:defRPr>
            </a:lvl6pPr>
            <a:lvl7pPr marL="2947431" indent="-226725" eaLnBrk="0" fontAlgn="base" hangingPunct="0">
              <a:spcBef>
                <a:spcPct val="0"/>
              </a:spcBef>
              <a:spcAft>
                <a:spcPct val="0"/>
              </a:spcAft>
              <a:defRPr>
                <a:solidFill>
                  <a:schemeClr val="tx1"/>
                </a:solidFill>
                <a:latin typeface="Arial" charset="0"/>
                <a:ea typeface="宋体" charset="0"/>
                <a:cs typeface="宋体" charset="0"/>
              </a:defRPr>
            </a:lvl7pPr>
            <a:lvl8pPr marL="3400882" indent="-226725" eaLnBrk="0" fontAlgn="base" hangingPunct="0">
              <a:spcBef>
                <a:spcPct val="0"/>
              </a:spcBef>
              <a:spcAft>
                <a:spcPct val="0"/>
              </a:spcAft>
              <a:defRPr>
                <a:solidFill>
                  <a:schemeClr val="tx1"/>
                </a:solidFill>
                <a:latin typeface="Arial" charset="0"/>
                <a:ea typeface="宋体" charset="0"/>
                <a:cs typeface="宋体" charset="0"/>
              </a:defRPr>
            </a:lvl8pPr>
            <a:lvl9pPr marL="3854333" indent="-226725" eaLnBrk="0" fontAlgn="base" hangingPunct="0">
              <a:spcBef>
                <a:spcPct val="0"/>
              </a:spcBef>
              <a:spcAft>
                <a:spcPct val="0"/>
              </a:spcAft>
              <a:defRPr>
                <a:solidFill>
                  <a:schemeClr val="tx1"/>
                </a:solidFill>
                <a:latin typeface="Arial" charset="0"/>
                <a:ea typeface="宋体" charset="0"/>
                <a:cs typeface="宋体" charset="0"/>
              </a:defRPr>
            </a:lvl9pPr>
          </a:lstStyle>
          <a:p>
            <a:pPr eaLnBrk="1" hangingPunct="1"/>
            <a:fld id="{1887A8D9-7FC0-034F-9849-675EE95B8993}" type="slidenum">
              <a:rPr lang="zh-CN" altLang="en-US">
                <a:latin typeface="Calibri" charset="0"/>
              </a:rPr>
              <a:pPr eaLnBrk="1" hangingPunct="1"/>
              <a:t>43</a:t>
            </a:fld>
            <a:endParaRPr lang="zh-CN" altLang="en-US">
              <a:latin typeface="Calibri" charset="0"/>
            </a:endParaRPr>
          </a:p>
        </p:txBody>
      </p:sp>
    </p:spTree>
    <p:extLst>
      <p:ext uri="{BB962C8B-B14F-4D97-AF65-F5344CB8AC3E}">
        <p14:creationId xmlns:p14="http://schemas.microsoft.com/office/powerpoint/2010/main" val="10288875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27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zh-CN">
                <a:latin typeface="Calibri" charset="0"/>
                <a:ea typeface="宋体" charset="0"/>
              </a:rPr>
              <a:t>.</a:t>
            </a:r>
            <a:endParaRPr lang="zh-CN" altLang="en-US">
              <a:latin typeface="Calibri" charset="0"/>
              <a:ea typeface="宋体" charset="0"/>
            </a:endParaRPr>
          </a:p>
        </p:txBody>
      </p:sp>
      <p:sp>
        <p:nvSpPr>
          <p:cNvPr id="54275" name="灯片编号占位符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宋体" charset="0"/>
                <a:cs typeface="宋体" charset="0"/>
              </a:defRPr>
            </a:lvl1pPr>
            <a:lvl2pPr marL="736858" indent="-283407" eaLnBrk="0" hangingPunct="0">
              <a:defRPr>
                <a:solidFill>
                  <a:schemeClr val="tx1"/>
                </a:solidFill>
                <a:latin typeface="Arial" charset="0"/>
                <a:ea typeface="宋体" charset="0"/>
                <a:cs typeface="宋体" charset="0"/>
              </a:defRPr>
            </a:lvl2pPr>
            <a:lvl3pPr marL="1133627" indent="-226725" eaLnBrk="0" hangingPunct="0">
              <a:defRPr>
                <a:solidFill>
                  <a:schemeClr val="tx1"/>
                </a:solidFill>
                <a:latin typeface="Arial" charset="0"/>
                <a:ea typeface="宋体" charset="0"/>
                <a:cs typeface="宋体" charset="0"/>
              </a:defRPr>
            </a:lvl3pPr>
            <a:lvl4pPr marL="1587078" indent="-226725" eaLnBrk="0" hangingPunct="0">
              <a:defRPr>
                <a:solidFill>
                  <a:schemeClr val="tx1"/>
                </a:solidFill>
                <a:latin typeface="Arial" charset="0"/>
                <a:ea typeface="宋体" charset="0"/>
                <a:cs typeface="宋体" charset="0"/>
              </a:defRPr>
            </a:lvl4pPr>
            <a:lvl5pPr marL="2040529" indent="-226725" eaLnBrk="0" hangingPunct="0">
              <a:defRPr>
                <a:solidFill>
                  <a:schemeClr val="tx1"/>
                </a:solidFill>
                <a:latin typeface="Arial" charset="0"/>
                <a:ea typeface="宋体" charset="0"/>
                <a:cs typeface="宋体" charset="0"/>
              </a:defRPr>
            </a:lvl5pPr>
            <a:lvl6pPr marL="2493980" indent="-226725" eaLnBrk="0" fontAlgn="base" hangingPunct="0">
              <a:spcBef>
                <a:spcPct val="0"/>
              </a:spcBef>
              <a:spcAft>
                <a:spcPct val="0"/>
              </a:spcAft>
              <a:defRPr>
                <a:solidFill>
                  <a:schemeClr val="tx1"/>
                </a:solidFill>
                <a:latin typeface="Arial" charset="0"/>
                <a:ea typeface="宋体" charset="0"/>
                <a:cs typeface="宋体" charset="0"/>
              </a:defRPr>
            </a:lvl6pPr>
            <a:lvl7pPr marL="2947431" indent="-226725" eaLnBrk="0" fontAlgn="base" hangingPunct="0">
              <a:spcBef>
                <a:spcPct val="0"/>
              </a:spcBef>
              <a:spcAft>
                <a:spcPct val="0"/>
              </a:spcAft>
              <a:defRPr>
                <a:solidFill>
                  <a:schemeClr val="tx1"/>
                </a:solidFill>
                <a:latin typeface="Arial" charset="0"/>
                <a:ea typeface="宋体" charset="0"/>
                <a:cs typeface="宋体" charset="0"/>
              </a:defRPr>
            </a:lvl7pPr>
            <a:lvl8pPr marL="3400882" indent="-226725" eaLnBrk="0" fontAlgn="base" hangingPunct="0">
              <a:spcBef>
                <a:spcPct val="0"/>
              </a:spcBef>
              <a:spcAft>
                <a:spcPct val="0"/>
              </a:spcAft>
              <a:defRPr>
                <a:solidFill>
                  <a:schemeClr val="tx1"/>
                </a:solidFill>
                <a:latin typeface="Arial" charset="0"/>
                <a:ea typeface="宋体" charset="0"/>
                <a:cs typeface="宋体" charset="0"/>
              </a:defRPr>
            </a:lvl8pPr>
            <a:lvl9pPr marL="3854333" indent="-226725" eaLnBrk="0" fontAlgn="base" hangingPunct="0">
              <a:spcBef>
                <a:spcPct val="0"/>
              </a:spcBef>
              <a:spcAft>
                <a:spcPct val="0"/>
              </a:spcAft>
              <a:defRPr>
                <a:solidFill>
                  <a:schemeClr val="tx1"/>
                </a:solidFill>
                <a:latin typeface="Arial" charset="0"/>
                <a:ea typeface="宋体" charset="0"/>
                <a:cs typeface="宋体" charset="0"/>
              </a:defRPr>
            </a:lvl9pPr>
          </a:lstStyle>
          <a:p>
            <a:pPr eaLnBrk="1" hangingPunct="1"/>
            <a:fld id="{A78456D7-19D2-744B-B362-2CBA35C27BB3}" type="slidenum">
              <a:rPr lang="zh-CN" altLang="en-US">
                <a:latin typeface="Calibri" charset="0"/>
              </a:rPr>
              <a:pPr eaLnBrk="1" hangingPunct="1"/>
              <a:t>44</a:t>
            </a:fld>
            <a:endParaRPr lang="zh-CN" altLang="en-US">
              <a:latin typeface="Calibri" charset="0"/>
            </a:endParaRPr>
          </a:p>
        </p:txBody>
      </p:sp>
    </p:spTree>
    <p:extLst>
      <p:ext uri="{BB962C8B-B14F-4D97-AF65-F5344CB8AC3E}">
        <p14:creationId xmlns:p14="http://schemas.microsoft.com/office/powerpoint/2010/main" val="15207259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06C5C2-9B3E-4E0D-897C-8C0D64555435}" type="slidenum">
              <a:rPr lang="en-GB"/>
              <a:pPr/>
              <a:t>53</a:t>
            </a:fld>
            <a:endParaRPr lang="en-GB"/>
          </a:p>
        </p:txBody>
      </p:sp>
      <p:sp>
        <p:nvSpPr>
          <p:cNvPr id="100354" name="Rectangle 2"/>
          <p:cNvSpPr>
            <a:spLocks noGrp="1" noRot="1" noChangeAspect="1" noChangeArrowheads="1" noTextEdit="1"/>
          </p:cNvSpPr>
          <p:nvPr>
            <p:ph type="sldImg"/>
          </p:nvPr>
        </p:nvSpPr>
        <p:spPr>
          <a:xfrm>
            <a:off x="647700" y="741363"/>
            <a:ext cx="5367338" cy="3716337"/>
          </a:xfrm>
          <a:ln/>
        </p:spPr>
      </p:sp>
      <p:sp>
        <p:nvSpPr>
          <p:cNvPr id="1003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131325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06C5C2-9B3E-4E0D-897C-8C0D64555435}" type="slidenum">
              <a:rPr lang="en-GB"/>
              <a:pPr/>
              <a:t>54</a:t>
            </a:fld>
            <a:endParaRPr lang="en-GB"/>
          </a:p>
        </p:txBody>
      </p:sp>
      <p:sp>
        <p:nvSpPr>
          <p:cNvPr id="100354" name="Rectangle 2"/>
          <p:cNvSpPr>
            <a:spLocks noGrp="1" noRot="1" noChangeAspect="1" noChangeArrowheads="1" noTextEdit="1"/>
          </p:cNvSpPr>
          <p:nvPr>
            <p:ph type="sldImg"/>
          </p:nvPr>
        </p:nvSpPr>
        <p:spPr>
          <a:xfrm>
            <a:off x="647700" y="741363"/>
            <a:ext cx="5367338" cy="3716337"/>
          </a:xfrm>
          <a:ln/>
        </p:spPr>
      </p:sp>
      <p:sp>
        <p:nvSpPr>
          <p:cNvPr id="1003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3003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FBD3DF5E-65FB-432C-8D72-5A2B3B80D27A}" type="slidenum">
              <a:rPr lang="en-GB" smtClean="0"/>
              <a:pPr eaLnBrk="1" hangingPunct="1"/>
              <a:t>2</a:t>
            </a:fld>
            <a:endParaRPr lang="en-GB" smtClean="0"/>
          </a:p>
        </p:txBody>
      </p:sp>
      <p:sp>
        <p:nvSpPr>
          <p:cNvPr id="47107" name="Rectangle 2"/>
          <p:cNvSpPr>
            <a:spLocks noGrp="1" noRot="1" noChangeAspect="1" noChangeArrowheads="1" noTextEdit="1"/>
          </p:cNvSpPr>
          <p:nvPr>
            <p:ph type="sldImg"/>
          </p:nvPr>
        </p:nvSpPr>
        <p:spPr>
          <a:xfrm>
            <a:off x="647700" y="741363"/>
            <a:ext cx="5367338" cy="3716337"/>
          </a:xfrm>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9615743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0578" name="Rectangle 2"/>
          <p:cNvSpPr>
            <a:spLocks noGrp="1" noRot="1" noChangeAspect="1" noChangeArrowheads="1" noTextEdit="1"/>
          </p:cNvSpPr>
          <p:nvPr>
            <p:ph type="sldImg"/>
          </p:nvPr>
        </p:nvSpPr>
        <p:spPr bwMode="auto">
          <a:xfrm>
            <a:off x="855663" y="950913"/>
            <a:ext cx="4949825" cy="342741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val="1"/>
            </a:ext>
          </a:extLst>
        </p:spPr>
      </p:sp>
      <p:sp>
        <p:nvSpPr>
          <p:cNvPr id="280579" name="Text Box 3"/>
          <p:cNvSpPr txBox="1">
            <a:spLocks noGrp="1" noChangeArrowheads="1"/>
          </p:cNvSpPr>
          <p:nvPr>
            <p:ph type="body" idx="1"/>
          </p:nvPr>
        </p:nvSpPr>
        <p:spPr bwMode="auto">
          <a:xfrm>
            <a:off x="1031172" y="4712521"/>
            <a:ext cx="4604592" cy="18466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lIns="0" tIns="0" rIns="0" bIns="0">
            <a:spAutoFit/>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FBD3DF5E-65FB-432C-8D72-5A2B3B80D27A}" type="slidenum">
              <a:rPr lang="en-GB" smtClean="0"/>
              <a:pPr eaLnBrk="1" hangingPunct="1"/>
              <a:t>3</a:t>
            </a:fld>
            <a:endParaRPr lang="en-GB" smtClean="0"/>
          </a:p>
        </p:txBody>
      </p:sp>
      <p:sp>
        <p:nvSpPr>
          <p:cNvPr id="47107" name="Rectangle 2"/>
          <p:cNvSpPr>
            <a:spLocks noGrp="1" noRot="1" noChangeAspect="1" noChangeArrowheads="1" noTextEdit="1"/>
          </p:cNvSpPr>
          <p:nvPr>
            <p:ph type="sldImg"/>
          </p:nvPr>
        </p:nvSpPr>
        <p:spPr>
          <a:xfrm>
            <a:off x="647700" y="741363"/>
            <a:ext cx="5367338" cy="3716337"/>
          </a:xfrm>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291557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FBD3DF5E-65FB-432C-8D72-5A2B3B80D27A}" type="slidenum">
              <a:rPr lang="en-GB" smtClean="0"/>
              <a:pPr eaLnBrk="1" hangingPunct="1"/>
              <a:t>4</a:t>
            </a:fld>
            <a:endParaRPr lang="en-GB" smtClean="0"/>
          </a:p>
        </p:txBody>
      </p:sp>
      <p:sp>
        <p:nvSpPr>
          <p:cNvPr id="47107" name="Rectangle 2"/>
          <p:cNvSpPr>
            <a:spLocks noGrp="1" noRot="1" noChangeAspect="1" noChangeArrowheads="1" noTextEdit="1"/>
          </p:cNvSpPr>
          <p:nvPr>
            <p:ph type="sldImg"/>
          </p:nvPr>
        </p:nvSpPr>
        <p:spPr>
          <a:xfrm>
            <a:off x="647700" y="741363"/>
            <a:ext cx="5367338" cy="3716337"/>
          </a:xfrm>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113816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FBD3DF5E-65FB-432C-8D72-5A2B3B80D27A}" type="slidenum">
              <a:rPr lang="en-GB" smtClean="0"/>
              <a:pPr eaLnBrk="1" hangingPunct="1"/>
              <a:t>6</a:t>
            </a:fld>
            <a:endParaRPr lang="en-GB" smtClean="0"/>
          </a:p>
        </p:txBody>
      </p:sp>
      <p:sp>
        <p:nvSpPr>
          <p:cNvPr id="47107" name="Rectangle 2"/>
          <p:cNvSpPr>
            <a:spLocks noGrp="1" noRot="1" noChangeAspect="1" noChangeArrowheads="1" noTextEdit="1"/>
          </p:cNvSpPr>
          <p:nvPr>
            <p:ph type="sldImg"/>
          </p:nvPr>
        </p:nvSpPr>
        <p:spPr>
          <a:xfrm>
            <a:off x="647700" y="741363"/>
            <a:ext cx="5367338" cy="3716337"/>
          </a:xfrm>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1008777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FBD3DF5E-65FB-432C-8D72-5A2B3B80D27A}" type="slidenum">
              <a:rPr lang="en-GB" smtClean="0"/>
              <a:pPr eaLnBrk="1" hangingPunct="1"/>
              <a:t>7</a:t>
            </a:fld>
            <a:endParaRPr lang="en-GB" smtClean="0"/>
          </a:p>
        </p:txBody>
      </p:sp>
      <p:sp>
        <p:nvSpPr>
          <p:cNvPr id="47107" name="Rectangle 2"/>
          <p:cNvSpPr>
            <a:spLocks noGrp="1" noRot="1" noChangeAspect="1" noChangeArrowheads="1" noTextEdit="1"/>
          </p:cNvSpPr>
          <p:nvPr>
            <p:ph type="sldImg"/>
          </p:nvPr>
        </p:nvSpPr>
        <p:spPr>
          <a:xfrm>
            <a:off x="647700" y="741363"/>
            <a:ext cx="5367338" cy="3716337"/>
          </a:xfrm>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185570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06C5C2-9B3E-4E0D-897C-8C0D64555435}" type="slidenum">
              <a:rPr lang="en-GB"/>
              <a:pPr/>
              <a:t>9</a:t>
            </a:fld>
            <a:endParaRPr lang="en-GB"/>
          </a:p>
        </p:txBody>
      </p:sp>
      <p:sp>
        <p:nvSpPr>
          <p:cNvPr id="100354" name="Rectangle 2"/>
          <p:cNvSpPr>
            <a:spLocks noGrp="1" noRot="1" noChangeAspect="1" noChangeArrowheads="1" noTextEdit="1"/>
          </p:cNvSpPr>
          <p:nvPr>
            <p:ph type="sldImg"/>
          </p:nvPr>
        </p:nvSpPr>
        <p:spPr>
          <a:xfrm>
            <a:off x="647700" y="741363"/>
            <a:ext cx="5367338" cy="3716337"/>
          </a:xfrm>
          <a:ln/>
        </p:spPr>
      </p:sp>
      <p:sp>
        <p:nvSpPr>
          <p:cNvPr id="1003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31130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65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zh-CN">
                <a:latin typeface="Calibri" charset="0"/>
                <a:ea typeface="宋体" charset="0"/>
              </a:rPr>
              <a:t>Here we present the block diagram. Because of block diagrams' simplicity and versatility, they are often used by control engineering to model all types of systems. </a:t>
            </a:r>
          </a:p>
          <a:p>
            <a:pPr eaLnBrk="1" hangingPunct="1">
              <a:spcBef>
                <a:spcPct val="0"/>
              </a:spcBef>
            </a:pPr>
            <a:r>
              <a:rPr lang="en-US" altLang="zh-CN">
                <a:latin typeface="Calibri" charset="0"/>
                <a:ea typeface="宋体" charset="0"/>
              </a:rPr>
              <a:t>A block diagram can be used simply to describe the composition and interconnection of a system. A block diagram can simply show how the system components are interconnects and give no mathematical details. If the mathematical and functional relations of all the system elements are known, it can also be used as a tool for the analytic or computer solution of the system.</a:t>
            </a:r>
            <a:endParaRPr lang="zh-CN" altLang="en-US">
              <a:latin typeface="Calibri" charset="0"/>
              <a:ea typeface="宋体" charset="0"/>
            </a:endParaRPr>
          </a:p>
        </p:txBody>
      </p:sp>
      <p:sp>
        <p:nvSpPr>
          <p:cNvPr id="38915" name="灯片编号占位符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宋体" charset="0"/>
                <a:cs typeface="宋体" charset="0"/>
              </a:defRPr>
            </a:lvl1pPr>
            <a:lvl2pPr marL="736858" indent="-283407" eaLnBrk="0" hangingPunct="0">
              <a:defRPr>
                <a:solidFill>
                  <a:schemeClr val="tx1"/>
                </a:solidFill>
                <a:latin typeface="Arial" charset="0"/>
                <a:ea typeface="宋体" charset="0"/>
                <a:cs typeface="宋体" charset="0"/>
              </a:defRPr>
            </a:lvl2pPr>
            <a:lvl3pPr marL="1133627" indent="-226725" eaLnBrk="0" hangingPunct="0">
              <a:defRPr>
                <a:solidFill>
                  <a:schemeClr val="tx1"/>
                </a:solidFill>
                <a:latin typeface="Arial" charset="0"/>
                <a:ea typeface="宋体" charset="0"/>
                <a:cs typeface="宋体" charset="0"/>
              </a:defRPr>
            </a:lvl3pPr>
            <a:lvl4pPr marL="1587078" indent="-226725" eaLnBrk="0" hangingPunct="0">
              <a:defRPr>
                <a:solidFill>
                  <a:schemeClr val="tx1"/>
                </a:solidFill>
                <a:latin typeface="Arial" charset="0"/>
                <a:ea typeface="宋体" charset="0"/>
                <a:cs typeface="宋体" charset="0"/>
              </a:defRPr>
            </a:lvl4pPr>
            <a:lvl5pPr marL="2040529" indent="-226725" eaLnBrk="0" hangingPunct="0">
              <a:defRPr>
                <a:solidFill>
                  <a:schemeClr val="tx1"/>
                </a:solidFill>
                <a:latin typeface="Arial" charset="0"/>
                <a:ea typeface="宋体" charset="0"/>
                <a:cs typeface="宋体" charset="0"/>
              </a:defRPr>
            </a:lvl5pPr>
            <a:lvl6pPr marL="2493980" indent="-226725" eaLnBrk="0" fontAlgn="base" hangingPunct="0">
              <a:spcBef>
                <a:spcPct val="0"/>
              </a:spcBef>
              <a:spcAft>
                <a:spcPct val="0"/>
              </a:spcAft>
              <a:defRPr>
                <a:solidFill>
                  <a:schemeClr val="tx1"/>
                </a:solidFill>
                <a:latin typeface="Arial" charset="0"/>
                <a:ea typeface="宋体" charset="0"/>
                <a:cs typeface="宋体" charset="0"/>
              </a:defRPr>
            </a:lvl6pPr>
            <a:lvl7pPr marL="2947431" indent="-226725" eaLnBrk="0" fontAlgn="base" hangingPunct="0">
              <a:spcBef>
                <a:spcPct val="0"/>
              </a:spcBef>
              <a:spcAft>
                <a:spcPct val="0"/>
              </a:spcAft>
              <a:defRPr>
                <a:solidFill>
                  <a:schemeClr val="tx1"/>
                </a:solidFill>
                <a:latin typeface="Arial" charset="0"/>
                <a:ea typeface="宋体" charset="0"/>
                <a:cs typeface="宋体" charset="0"/>
              </a:defRPr>
            </a:lvl7pPr>
            <a:lvl8pPr marL="3400882" indent="-226725" eaLnBrk="0" fontAlgn="base" hangingPunct="0">
              <a:spcBef>
                <a:spcPct val="0"/>
              </a:spcBef>
              <a:spcAft>
                <a:spcPct val="0"/>
              </a:spcAft>
              <a:defRPr>
                <a:solidFill>
                  <a:schemeClr val="tx1"/>
                </a:solidFill>
                <a:latin typeface="Arial" charset="0"/>
                <a:ea typeface="宋体" charset="0"/>
                <a:cs typeface="宋体" charset="0"/>
              </a:defRPr>
            </a:lvl8pPr>
            <a:lvl9pPr marL="3854333" indent="-226725" eaLnBrk="0" fontAlgn="base" hangingPunct="0">
              <a:spcBef>
                <a:spcPct val="0"/>
              </a:spcBef>
              <a:spcAft>
                <a:spcPct val="0"/>
              </a:spcAft>
              <a:defRPr>
                <a:solidFill>
                  <a:schemeClr val="tx1"/>
                </a:solidFill>
                <a:latin typeface="Arial" charset="0"/>
                <a:ea typeface="宋体" charset="0"/>
                <a:cs typeface="宋体" charset="0"/>
              </a:defRPr>
            </a:lvl9pPr>
          </a:lstStyle>
          <a:p>
            <a:pPr eaLnBrk="1" hangingPunct="1"/>
            <a:fld id="{CEF0A819-EA38-6742-A91A-50425A26A66C}" type="slidenum">
              <a:rPr lang="zh-CN" altLang="en-US">
                <a:latin typeface="Calibri" charset="0"/>
              </a:rPr>
              <a:pPr eaLnBrk="1" hangingPunct="1"/>
              <a:t>28</a:t>
            </a:fld>
            <a:endParaRPr lang="zh-CN" altLang="en-US">
              <a:latin typeface="Calibri" charset="0"/>
            </a:endParaRPr>
          </a:p>
        </p:txBody>
      </p:sp>
    </p:spTree>
    <p:extLst>
      <p:ext uri="{BB962C8B-B14F-4D97-AF65-F5344CB8AC3E}">
        <p14:creationId xmlns:p14="http://schemas.microsoft.com/office/powerpoint/2010/main" val="224493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65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zh-CN">
                <a:latin typeface="Calibri" charset="0"/>
                <a:ea typeface="宋体" charset="0"/>
              </a:rPr>
              <a:t>Here we present the block diagram. Because of block diagrams' simplicity and versatility, they are often used by control engineering to model all types of systems. </a:t>
            </a:r>
          </a:p>
          <a:p>
            <a:pPr eaLnBrk="1" hangingPunct="1">
              <a:spcBef>
                <a:spcPct val="0"/>
              </a:spcBef>
            </a:pPr>
            <a:r>
              <a:rPr lang="en-US" altLang="zh-CN">
                <a:latin typeface="Calibri" charset="0"/>
                <a:ea typeface="宋体" charset="0"/>
              </a:rPr>
              <a:t>A block diagram can be used simply to describe the composition and interconnection of a system. A block diagram can simply show how the system components are interconnects and give no mathematical details. If the mathematical and functional relations of all the system elements are known, it can also be used as a tool for the analytic or computer solution of the system.</a:t>
            </a:r>
            <a:endParaRPr lang="zh-CN" altLang="en-US">
              <a:latin typeface="Calibri" charset="0"/>
              <a:ea typeface="宋体" charset="0"/>
            </a:endParaRPr>
          </a:p>
        </p:txBody>
      </p:sp>
      <p:sp>
        <p:nvSpPr>
          <p:cNvPr id="38915" name="灯片编号占位符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宋体" charset="0"/>
                <a:cs typeface="宋体" charset="0"/>
              </a:defRPr>
            </a:lvl1pPr>
            <a:lvl2pPr marL="736858" indent="-283407" eaLnBrk="0" hangingPunct="0">
              <a:defRPr>
                <a:solidFill>
                  <a:schemeClr val="tx1"/>
                </a:solidFill>
                <a:latin typeface="Arial" charset="0"/>
                <a:ea typeface="宋体" charset="0"/>
                <a:cs typeface="宋体" charset="0"/>
              </a:defRPr>
            </a:lvl2pPr>
            <a:lvl3pPr marL="1133627" indent="-226725" eaLnBrk="0" hangingPunct="0">
              <a:defRPr>
                <a:solidFill>
                  <a:schemeClr val="tx1"/>
                </a:solidFill>
                <a:latin typeface="Arial" charset="0"/>
                <a:ea typeface="宋体" charset="0"/>
                <a:cs typeface="宋体" charset="0"/>
              </a:defRPr>
            </a:lvl3pPr>
            <a:lvl4pPr marL="1587078" indent="-226725" eaLnBrk="0" hangingPunct="0">
              <a:defRPr>
                <a:solidFill>
                  <a:schemeClr val="tx1"/>
                </a:solidFill>
                <a:latin typeface="Arial" charset="0"/>
                <a:ea typeface="宋体" charset="0"/>
                <a:cs typeface="宋体" charset="0"/>
              </a:defRPr>
            </a:lvl4pPr>
            <a:lvl5pPr marL="2040529" indent="-226725" eaLnBrk="0" hangingPunct="0">
              <a:defRPr>
                <a:solidFill>
                  <a:schemeClr val="tx1"/>
                </a:solidFill>
                <a:latin typeface="Arial" charset="0"/>
                <a:ea typeface="宋体" charset="0"/>
                <a:cs typeface="宋体" charset="0"/>
              </a:defRPr>
            </a:lvl5pPr>
            <a:lvl6pPr marL="2493980" indent="-226725" eaLnBrk="0" fontAlgn="base" hangingPunct="0">
              <a:spcBef>
                <a:spcPct val="0"/>
              </a:spcBef>
              <a:spcAft>
                <a:spcPct val="0"/>
              </a:spcAft>
              <a:defRPr>
                <a:solidFill>
                  <a:schemeClr val="tx1"/>
                </a:solidFill>
                <a:latin typeface="Arial" charset="0"/>
                <a:ea typeface="宋体" charset="0"/>
                <a:cs typeface="宋体" charset="0"/>
              </a:defRPr>
            </a:lvl6pPr>
            <a:lvl7pPr marL="2947431" indent="-226725" eaLnBrk="0" fontAlgn="base" hangingPunct="0">
              <a:spcBef>
                <a:spcPct val="0"/>
              </a:spcBef>
              <a:spcAft>
                <a:spcPct val="0"/>
              </a:spcAft>
              <a:defRPr>
                <a:solidFill>
                  <a:schemeClr val="tx1"/>
                </a:solidFill>
                <a:latin typeface="Arial" charset="0"/>
                <a:ea typeface="宋体" charset="0"/>
                <a:cs typeface="宋体" charset="0"/>
              </a:defRPr>
            </a:lvl7pPr>
            <a:lvl8pPr marL="3400882" indent="-226725" eaLnBrk="0" fontAlgn="base" hangingPunct="0">
              <a:spcBef>
                <a:spcPct val="0"/>
              </a:spcBef>
              <a:spcAft>
                <a:spcPct val="0"/>
              </a:spcAft>
              <a:defRPr>
                <a:solidFill>
                  <a:schemeClr val="tx1"/>
                </a:solidFill>
                <a:latin typeface="Arial" charset="0"/>
                <a:ea typeface="宋体" charset="0"/>
                <a:cs typeface="宋体" charset="0"/>
              </a:defRPr>
            </a:lvl8pPr>
            <a:lvl9pPr marL="3854333" indent="-226725" eaLnBrk="0" fontAlgn="base" hangingPunct="0">
              <a:spcBef>
                <a:spcPct val="0"/>
              </a:spcBef>
              <a:spcAft>
                <a:spcPct val="0"/>
              </a:spcAft>
              <a:defRPr>
                <a:solidFill>
                  <a:schemeClr val="tx1"/>
                </a:solidFill>
                <a:latin typeface="Arial" charset="0"/>
                <a:ea typeface="宋体" charset="0"/>
                <a:cs typeface="宋体" charset="0"/>
              </a:defRPr>
            </a:lvl9pPr>
          </a:lstStyle>
          <a:p>
            <a:pPr eaLnBrk="1" hangingPunct="1"/>
            <a:fld id="{CEF0A819-EA38-6742-A91A-50425A26A66C}" type="slidenum">
              <a:rPr lang="zh-CN" altLang="en-US">
                <a:latin typeface="Calibri" charset="0"/>
              </a:rPr>
              <a:pPr eaLnBrk="1" hangingPunct="1"/>
              <a:t>29</a:t>
            </a:fld>
            <a:endParaRPr lang="zh-CN" altLang="en-US">
              <a:latin typeface="Calibri" charset="0"/>
            </a:endParaRPr>
          </a:p>
        </p:txBody>
      </p:sp>
    </p:spTree>
    <p:extLst>
      <p:ext uri="{BB962C8B-B14F-4D97-AF65-F5344CB8AC3E}">
        <p14:creationId xmlns:p14="http://schemas.microsoft.com/office/powerpoint/2010/main" val="801035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44"/>
            <a:ext cx="84201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B01F9CA3-105E-4857-9057-6DB6197DA786}" type="datetimeFigureOut">
              <a:rPr lang="en-US" smtClean="0"/>
              <a:t>29/01/18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9D71BA-C0A1-4A3D-9374-6B78C99BFBAA}" type="slidenum">
              <a:rPr lang="en-US" smtClean="0"/>
              <a:pPr/>
              <a:t>‹#›</a:t>
            </a:fld>
            <a:endParaRPr lang="en-US"/>
          </a:p>
        </p:txBody>
      </p:sp>
    </p:spTree>
    <p:extLst>
      <p:ext uri="{BB962C8B-B14F-4D97-AF65-F5344CB8AC3E}">
        <p14:creationId xmlns:p14="http://schemas.microsoft.com/office/powerpoint/2010/main" val="1932978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B01F9CA3-105E-4857-9057-6DB6197DA786}" type="datetimeFigureOut">
              <a:rPr lang="en-US" smtClean="0"/>
              <a:t>29/01/18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2BB102-E22C-4DA0-A130-91B64DFDE1A4}" type="slidenum">
              <a:rPr lang="en-US" smtClean="0"/>
              <a:pPr/>
              <a:t>‹#›</a:t>
            </a:fld>
            <a:endParaRPr lang="en-US"/>
          </a:p>
        </p:txBody>
      </p:sp>
    </p:spTree>
    <p:extLst>
      <p:ext uri="{BB962C8B-B14F-4D97-AF65-F5344CB8AC3E}">
        <p14:creationId xmlns:p14="http://schemas.microsoft.com/office/powerpoint/2010/main" val="2294118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274657"/>
            <a:ext cx="222885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95300" y="274657"/>
            <a:ext cx="652145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B01F9CA3-105E-4857-9057-6DB6197DA786}" type="datetimeFigureOut">
              <a:rPr lang="en-US" smtClean="0"/>
              <a:t>29/01/18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E77E36-9BE5-4ACB-AA3A-85E62EB96387}" type="slidenum">
              <a:rPr lang="en-US" smtClean="0"/>
              <a:pPr/>
              <a:t>‹#›</a:t>
            </a:fld>
            <a:endParaRPr lang="en-US"/>
          </a:p>
        </p:txBody>
      </p:sp>
    </p:spTree>
    <p:extLst>
      <p:ext uri="{BB962C8B-B14F-4D97-AF65-F5344CB8AC3E}">
        <p14:creationId xmlns:p14="http://schemas.microsoft.com/office/powerpoint/2010/main" val="21100123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7339" y="404836"/>
            <a:ext cx="8915400" cy="503237"/>
          </a:xfrm>
        </p:spPr>
        <p:txBody>
          <a:bodyPr/>
          <a:lstStyle/>
          <a:p>
            <a:r>
              <a:rPr lang="en-US" smtClean="0"/>
              <a:t>Click to edit Master title style</a:t>
            </a:r>
            <a:endParaRPr lang="en-GB"/>
          </a:p>
        </p:txBody>
      </p:sp>
      <p:sp>
        <p:nvSpPr>
          <p:cNvPr id="3" name="Text Placeholder 2"/>
          <p:cNvSpPr>
            <a:spLocks noGrp="1"/>
          </p:cNvSpPr>
          <p:nvPr>
            <p:ph type="body" sz="half" idx="1"/>
          </p:nvPr>
        </p:nvSpPr>
        <p:spPr>
          <a:xfrm>
            <a:off x="495300" y="1125538"/>
            <a:ext cx="4375150" cy="52562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5035550" y="1125538"/>
            <a:ext cx="4375150" cy="52562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1665582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B01F9CA3-105E-4857-9057-6DB6197DA786}" type="datetimeFigureOut">
              <a:rPr lang="en-US" smtClean="0"/>
              <a:t>29/01/18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4337A8-8FD3-4711-9586-69E5522EFD37}" type="slidenum">
              <a:rPr lang="en-US" smtClean="0"/>
              <a:pPr/>
              <a:t>‹#›</a:t>
            </a:fld>
            <a:endParaRPr lang="en-US"/>
          </a:p>
        </p:txBody>
      </p:sp>
    </p:spTree>
    <p:extLst>
      <p:ext uri="{BB962C8B-B14F-4D97-AF65-F5344CB8AC3E}">
        <p14:creationId xmlns:p14="http://schemas.microsoft.com/office/powerpoint/2010/main" val="1790494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19"/>
            <a:ext cx="84201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B01F9CA3-105E-4857-9057-6DB6197DA786}" type="datetimeFigureOut">
              <a:rPr lang="en-US" smtClean="0"/>
              <a:t>29/01/18</a:t>
            </a:fld>
            <a:endParaRPr lang="en-US"/>
          </a:p>
        </p:txBody>
      </p:sp>
      <p:sp>
        <p:nvSpPr>
          <p:cNvPr id="5" name="Footer Placeholder 4"/>
          <p:cNvSpPr>
            <a:spLocks noGrp="1"/>
          </p:cNvSpPr>
          <p:nvPr>
            <p:ph type="ftr" sz="quarter" idx="11"/>
          </p:nvPr>
        </p:nvSpPr>
        <p:spPr/>
        <p:txBody>
          <a:bodyPr/>
          <a:lstStyle/>
          <a:p>
            <a:r>
              <a:rPr lang="en-US" smtClean="0"/>
              <a:t>SOFT221:  Server-Side Programming and Development 2006 - 07</a:t>
            </a:r>
            <a:endParaRPr lang="en-US"/>
          </a:p>
        </p:txBody>
      </p:sp>
      <p:sp>
        <p:nvSpPr>
          <p:cNvPr id="6" name="Slide Number Placeholder 5"/>
          <p:cNvSpPr>
            <a:spLocks noGrp="1"/>
          </p:cNvSpPr>
          <p:nvPr>
            <p:ph type="sldNum" sz="quarter" idx="12"/>
          </p:nvPr>
        </p:nvSpPr>
        <p:spPr/>
        <p:txBody>
          <a:bodyPr/>
          <a:lstStyle/>
          <a:p>
            <a:fld id="{A2A5F866-5DA6-446D-817F-2EA09839C132}" type="slidenum">
              <a:rPr lang="en-US" smtClean="0"/>
              <a:pPr/>
              <a:t>‹#›</a:t>
            </a:fld>
            <a:endParaRPr lang="en-US"/>
          </a:p>
        </p:txBody>
      </p:sp>
    </p:spTree>
    <p:extLst>
      <p:ext uri="{BB962C8B-B14F-4D97-AF65-F5344CB8AC3E}">
        <p14:creationId xmlns:p14="http://schemas.microsoft.com/office/powerpoint/2010/main" val="1320729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95300" y="1600206"/>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5035550" y="1600206"/>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B01F9CA3-105E-4857-9057-6DB6197DA786}" type="datetimeFigureOut">
              <a:rPr lang="en-US" smtClean="0"/>
              <a:t>29/01/18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0BA44D-B48C-44A9-9C08-7E0732E093EF}" type="slidenum">
              <a:rPr lang="en-US" smtClean="0"/>
              <a:pPr/>
              <a:t>‹#›</a:t>
            </a:fld>
            <a:endParaRPr lang="en-US"/>
          </a:p>
        </p:txBody>
      </p:sp>
    </p:spTree>
    <p:extLst>
      <p:ext uri="{BB962C8B-B14F-4D97-AF65-F5344CB8AC3E}">
        <p14:creationId xmlns:p14="http://schemas.microsoft.com/office/powerpoint/2010/main" val="207485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5032115"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5032115"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B01F9CA3-105E-4857-9057-6DB6197DA786}" type="datetimeFigureOut">
              <a:rPr lang="en-US" smtClean="0"/>
              <a:t>29/01/18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F04DD2-093D-4BCC-A9E4-CBDAA79BCDA7}" type="slidenum">
              <a:rPr lang="en-US" smtClean="0"/>
              <a:pPr/>
              <a:t>‹#›</a:t>
            </a:fld>
            <a:endParaRPr lang="en-US"/>
          </a:p>
        </p:txBody>
      </p:sp>
    </p:spTree>
    <p:extLst>
      <p:ext uri="{BB962C8B-B14F-4D97-AF65-F5344CB8AC3E}">
        <p14:creationId xmlns:p14="http://schemas.microsoft.com/office/powerpoint/2010/main" val="3323521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B01F9CA3-105E-4857-9057-6DB6197DA786}" type="datetimeFigureOut">
              <a:rPr lang="en-US" smtClean="0"/>
              <a:t>29/01/18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20A191-3648-4CD3-9109-FFA13344E1A3}" type="slidenum">
              <a:rPr lang="en-US" smtClean="0"/>
              <a:pPr/>
              <a:t>‹#›</a:t>
            </a:fld>
            <a:endParaRPr lang="en-US"/>
          </a:p>
        </p:txBody>
      </p:sp>
    </p:spTree>
    <p:extLst>
      <p:ext uri="{BB962C8B-B14F-4D97-AF65-F5344CB8AC3E}">
        <p14:creationId xmlns:p14="http://schemas.microsoft.com/office/powerpoint/2010/main" val="3861587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1F9CA3-105E-4857-9057-6DB6197DA786}" type="datetimeFigureOut">
              <a:rPr lang="en-US" smtClean="0"/>
              <a:t>29/01/18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B414DB-5C40-4318-9D69-0BFF83BF37D1}" type="slidenum">
              <a:rPr lang="en-US" smtClean="0"/>
              <a:pPr/>
              <a:t>‹#›</a:t>
            </a:fld>
            <a:endParaRPr lang="en-US"/>
          </a:p>
        </p:txBody>
      </p:sp>
    </p:spTree>
    <p:extLst>
      <p:ext uri="{BB962C8B-B14F-4D97-AF65-F5344CB8AC3E}">
        <p14:creationId xmlns:p14="http://schemas.microsoft.com/office/powerpoint/2010/main" val="41026158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872972" y="273069"/>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95300" y="1435103"/>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B01F9CA3-105E-4857-9057-6DB6197DA786}" type="datetimeFigureOut">
              <a:rPr lang="en-US" smtClean="0"/>
              <a:t>29/01/18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46A726-27C4-49DC-B409-CAA930FEDF0C}" type="slidenum">
              <a:rPr lang="en-US" smtClean="0"/>
              <a:pPr/>
              <a:t>‹#›</a:t>
            </a:fld>
            <a:endParaRPr lang="en-US"/>
          </a:p>
        </p:txBody>
      </p:sp>
    </p:spTree>
    <p:extLst>
      <p:ext uri="{BB962C8B-B14F-4D97-AF65-F5344CB8AC3E}">
        <p14:creationId xmlns:p14="http://schemas.microsoft.com/office/powerpoint/2010/main" val="1520484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B01F9CA3-105E-4857-9057-6DB6197DA786}" type="datetimeFigureOut">
              <a:rPr lang="en-US" smtClean="0"/>
              <a:t>29/01/18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BB692C-860E-467F-8A2B-9AADAE3A7EFA}" type="slidenum">
              <a:rPr lang="en-US" smtClean="0"/>
              <a:pPr/>
              <a:t>‹#›</a:t>
            </a:fld>
            <a:endParaRPr lang="en-US"/>
          </a:p>
        </p:txBody>
      </p:sp>
    </p:spTree>
    <p:extLst>
      <p:ext uri="{BB962C8B-B14F-4D97-AF65-F5344CB8AC3E}">
        <p14:creationId xmlns:p14="http://schemas.microsoft.com/office/powerpoint/2010/main" val="343514387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95300" y="1600206"/>
            <a:ext cx="89154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95300" y="6356369"/>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1F9CA3-105E-4857-9057-6DB6197DA786}" type="datetimeFigureOut">
              <a:rPr lang="en-US" smtClean="0"/>
              <a:t>29/01/18</a:t>
            </a:fld>
            <a:endParaRPr lang="en-US"/>
          </a:p>
        </p:txBody>
      </p:sp>
      <p:sp>
        <p:nvSpPr>
          <p:cNvPr id="5" name="Footer Placeholder 4"/>
          <p:cNvSpPr>
            <a:spLocks noGrp="1"/>
          </p:cNvSpPr>
          <p:nvPr>
            <p:ph type="ftr" sz="quarter" idx="3"/>
          </p:nvPr>
        </p:nvSpPr>
        <p:spPr>
          <a:xfrm>
            <a:off x="3384550" y="6356369"/>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099300" y="6356369"/>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941D83-DF40-4799-80E2-778CE4AB15F7}" type="slidenum">
              <a:rPr lang="en-US" smtClean="0"/>
              <a:pPr/>
              <a:t>‹#›</a:t>
            </a:fld>
            <a:endParaRPr lang="en-US"/>
          </a:p>
        </p:txBody>
      </p:sp>
    </p:spTree>
    <p:extLst>
      <p:ext uri="{BB962C8B-B14F-4D97-AF65-F5344CB8AC3E}">
        <p14:creationId xmlns:p14="http://schemas.microsoft.com/office/powerpoint/2010/main" val="77898067"/>
      </p:ext>
    </p:extLst>
  </p:cSld>
  <p:clrMap bg1="lt1" tx1="dk1" bg2="lt2" tx2="dk2" accent1="accent1" accent2="accent2" accent3="accent3" accent4="accent4" accent5="accent5" accent6="accent6" hlink="hlink" folHlink="folHlink"/>
  <p:sldLayoutIdLst>
    <p:sldLayoutId id="2147484315" r:id="rId1"/>
    <p:sldLayoutId id="2147484316" r:id="rId2"/>
    <p:sldLayoutId id="2147484317" r:id="rId3"/>
    <p:sldLayoutId id="2147484318" r:id="rId4"/>
    <p:sldLayoutId id="2147484319" r:id="rId5"/>
    <p:sldLayoutId id="2147484320" r:id="rId6"/>
    <p:sldLayoutId id="2147484321" r:id="rId7"/>
    <p:sldLayoutId id="2147484322" r:id="rId8"/>
    <p:sldLayoutId id="2147484323" r:id="rId9"/>
    <p:sldLayoutId id="2147484324" r:id="rId10"/>
    <p:sldLayoutId id="2147484325" r:id="rId11"/>
    <p:sldLayoutId id="2147484327" r:id="rId12"/>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e_fUVBdwmwA" TargetMode="External"/><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hyperlink" Target="https://www.youtube.com/watch?v=9pillaOxGCo"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youtu.be/3CR5y8qZf0Y" TargetMode="External"/><Relationship Id="rId4" Type="http://schemas.openxmlformats.org/officeDocument/2006/relationships/hyperlink" Target="https://youtu.be/7U1-X5ogsKA" TargetMode="External"/><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hyperlink" Target="https://youtu.be/w2itwFJCgFQ"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hyperlink" Target="http://www.cds.caltech.edu/~murray/amwiki/index.php/Main_Page" TargetMode="External"/><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4.png"/><Relationship Id="rId8" Type="http://schemas.openxmlformats.org/officeDocument/2006/relationships/hyperlink" Target="http://ctms.engin.umich.edu/CTMS" TargetMode="External"/><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7.png"/><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png"/><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0.png"/></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jpeg"/><Relationship Id="rId1" Type="http://schemas.openxmlformats.org/officeDocument/2006/relationships/slideLayout" Target="../slideLayouts/slideLayout7.xml"/><Relationship Id="rId2"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jpg"/></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media/image59.png"/></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image" Target="../media/image6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 Id="rId3" Type="http://schemas.openxmlformats.org/officeDocument/2006/relationships/image" Target="../media/image6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70.emf"/><Relationship Id="rId5" Type="http://schemas.openxmlformats.org/officeDocument/2006/relationships/oleObject" Target="../embeddings/oleObject2.bin"/><Relationship Id="rId6" Type="http://schemas.openxmlformats.org/officeDocument/2006/relationships/image" Target="../media/image71.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72.emf"/><Relationship Id="rId5" Type="http://schemas.openxmlformats.org/officeDocument/2006/relationships/oleObject" Target="../embeddings/oleObject4.bin"/><Relationship Id="rId6" Type="http://schemas.openxmlformats.org/officeDocument/2006/relationships/image" Target="../media/image73.emf"/><Relationship Id="rId7" Type="http://schemas.openxmlformats.org/officeDocument/2006/relationships/oleObject" Target="../embeddings/oleObject5.bin"/><Relationship Id="rId8" Type="http://schemas.openxmlformats.org/officeDocument/2006/relationships/image" Target="../media/image74.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74.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26"/>
          <p:cNvSpPr>
            <a:spLocks noGrp="1" noChangeArrowheads="1"/>
          </p:cNvSpPr>
          <p:nvPr>
            <p:ph type="ctrTitle"/>
          </p:nvPr>
        </p:nvSpPr>
        <p:spPr>
          <a:xfrm>
            <a:off x="973666" y="1634067"/>
            <a:ext cx="7842250" cy="3175000"/>
          </a:xfrm>
        </p:spPr>
        <p:txBody>
          <a:bodyPr>
            <a:normAutofit fontScale="90000"/>
          </a:bodyPr>
          <a:lstStyle/>
          <a:p>
            <a:r>
              <a:rPr lang="en-GB" sz="3600" b="1" dirty="0" smtId="1">
                <a:solidFill>
                  <a:srgbClr val="FF3300"/>
                </a:solidFill>
              </a:rPr>
              <a:t>ROCO218</a:t>
            </a:r>
            <a:r>
              <a:rPr lang="en-GB" sz="3600" b="1" dirty="0">
                <a:solidFill>
                  <a:srgbClr val="FF3300"/>
                </a:solidFill>
              </a:rPr>
              <a:t>: Control Engineering</a:t>
            </a:r>
            <a:br>
              <a:rPr lang="en-GB" sz="3600" b="1" dirty="0">
                <a:solidFill>
                  <a:srgbClr val="FF3300"/>
                </a:solidFill>
              </a:rPr>
            </a:br>
            <a:r>
              <a:rPr lang="en-GB" sz="3600" b="1" dirty="0">
                <a:solidFill>
                  <a:srgbClr val="FF3300"/>
                </a:solidFill>
              </a:rPr>
              <a:t>Dr Ian Howard </a:t>
            </a:r>
            <a:br>
              <a:rPr lang="en-GB" sz="3600" b="1" dirty="0">
                <a:solidFill>
                  <a:srgbClr val="FF3300"/>
                </a:solidFill>
              </a:rPr>
            </a:br>
            <a:r>
              <a:rPr lang="en-GB" sz="3600" i="1" dirty="0">
                <a:solidFill>
                  <a:srgbClr val="FF3300"/>
                </a:solidFill>
              </a:rPr>
              <a:t/>
            </a:r>
            <a:br>
              <a:rPr lang="en-GB" sz="3600" i="1" dirty="0">
                <a:solidFill>
                  <a:srgbClr val="FF3300"/>
                </a:solidFill>
              </a:rPr>
            </a:br>
            <a:r>
              <a:rPr lang="en-GB" sz="3600" dirty="0"/>
              <a:t>Lecture </a:t>
            </a:r>
            <a:r>
              <a:rPr lang="en-GB" sz="3600" dirty="0" smtClean="0"/>
              <a:t>1</a:t>
            </a:r>
            <a:r>
              <a:rPr lang="en-GB" sz="3600" dirty="0"/>
              <a:t/>
            </a:r>
            <a:br>
              <a:rPr lang="en-GB" sz="3600" dirty="0"/>
            </a:br>
            <a:r>
              <a:rPr lang="en-GB" sz="3600"/>
              <a:t/>
            </a:r>
            <a:br>
              <a:rPr lang="en-GB" sz="3600"/>
            </a:br>
            <a:r>
              <a:rPr lang="en-GB" sz="3600" dirty="0"/>
              <a:t>I</a:t>
            </a:r>
            <a:r>
              <a:rPr lang="en-GB" sz="3600" smtClean="0"/>
              <a:t>ntroduction </a:t>
            </a:r>
            <a:r>
              <a:rPr lang="en-GB" sz="3600" dirty="0" smtClean="0"/>
              <a:t>to ROCO218</a:t>
            </a:r>
            <a:endParaRPr lang="en-GB" sz="3600" dirty="0"/>
          </a:p>
        </p:txBody>
      </p:sp>
    </p:spTree>
    <p:extLst>
      <p:ext uri="{BB962C8B-B14F-4D97-AF65-F5344CB8AC3E}">
        <p14:creationId xmlns:p14="http://schemas.microsoft.com/office/powerpoint/2010/main" val="421403074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450546"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t>Engineering goals of control theory</a:t>
            </a:r>
            <a:endParaRPr lang="en-US" sz="3600" b="1" dirty="0"/>
          </a:p>
        </p:txBody>
      </p:sp>
      <p:sp>
        <p:nvSpPr>
          <p:cNvPr id="2" name="Rectangle 1"/>
          <p:cNvSpPr/>
          <p:nvPr/>
        </p:nvSpPr>
        <p:spPr>
          <a:xfrm>
            <a:off x="230909" y="981425"/>
            <a:ext cx="4779818" cy="1938992"/>
          </a:xfrm>
          <a:prstGeom prst="rect">
            <a:avLst/>
          </a:prstGeom>
        </p:spPr>
        <p:txBody>
          <a:bodyPr wrap="square">
            <a:spAutoFit/>
          </a:bodyPr>
          <a:lstStyle/>
          <a:p>
            <a:pPr marL="342900" indent="-342900" algn="l">
              <a:buFont typeface="Arial"/>
              <a:buChar char="•"/>
            </a:pPr>
            <a:r>
              <a:rPr lang="en-US" sz="2400" dirty="0" smtClean="0">
                <a:latin typeface="Arial"/>
                <a:cs typeface="Arial"/>
              </a:rPr>
              <a:t>We want to control complex </a:t>
            </a:r>
            <a:r>
              <a:rPr lang="en-US" sz="2400" dirty="0">
                <a:latin typeface="Arial"/>
                <a:cs typeface="Arial"/>
              </a:rPr>
              <a:t>dynamic </a:t>
            </a:r>
            <a:r>
              <a:rPr lang="en-US" sz="2400" dirty="0" smtClean="0">
                <a:latin typeface="Arial"/>
                <a:cs typeface="Arial"/>
              </a:rPr>
              <a:t>systems</a:t>
            </a:r>
          </a:p>
          <a:p>
            <a:pPr marL="342900" indent="-342900" algn="l">
              <a:buFont typeface="Arial"/>
              <a:buChar char="•"/>
            </a:pPr>
            <a:r>
              <a:rPr lang="en-US" sz="2400" dirty="0" smtClean="0">
                <a:latin typeface="Arial"/>
                <a:cs typeface="Arial"/>
              </a:rPr>
              <a:t>Generate appropriate actions so systems do what we would like them to do</a:t>
            </a:r>
            <a:endParaRPr lang="en-US" sz="2400" dirty="0">
              <a:latin typeface="Arial"/>
              <a:cs typeface="Arial"/>
            </a:endParaRPr>
          </a:p>
        </p:txBody>
      </p:sp>
      <p:pic>
        <p:nvPicPr>
          <p:cNvPr id="9" name="Picture 8"/>
          <p:cNvPicPr>
            <a:picLocks noChangeAspect="1"/>
          </p:cNvPicPr>
          <p:nvPr/>
        </p:nvPicPr>
        <p:blipFill>
          <a:blip r:embed="rId2"/>
          <a:stretch>
            <a:fillRect/>
          </a:stretch>
        </p:blipFill>
        <p:spPr>
          <a:xfrm>
            <a:off x="5600094" y="732820"/>
            <a:ext cx="4106333" cy="2705780"/>
          </a:xfrm>
          <a:prstGeom prst="rect">
            <a:avLst/>
          </a:prstGeom>
        </p:spPr>
      </p:pic>
      <p:sp>
        <p:nvSpPr>
          <p:cNvPr id="11" name="Rectangle 10"/>
          <p:cNvSpPr/>
          <p:nvPr/>
        </p:nvSpPr>
        <p:spPr>
          <a:xfrm>
            <a:off x="0" y="3441680"/>
            <a:ext cx="5551714" cy="3416320"/>
          </a:xfrm>
          <a:prstGeom prst="rect">
            <a:avLst/>
          </a:prstGeom>
        </p:spPr>
        <p:txBody>
          <a:bodyPr wrap="square">
            <a:spAutoFit/>
          </a:bodyPr>
          <a:lstStyle/>
          <a:p>
            <a:pPr marL="457200" indent="-457200" algn="l">
              <a:buFont typeface="Arial"/>
              <a:buChar char="•"/>
            </a:pPr>
            <a:r>
              <a:rPr lang="en-US" sz="2400" dirty="0" smtClean="0">
                <a:latin typeface="Arial"/>
                <a:cs typeface="Arial"/>
              </a:rPr>
              <a:t>Parameters</a:t>
            </a:r>
            <a:r>
              <a:rPr lang="en-US" sz="2400" dirty="0">
                <a:latin typeface="Arial"/>
                <a:cs typeface="Arial"/>
              </a:rPr>
              <a:t> of the controller affect </a:t>
            </a:r>
            <a:r>
              <a:rPr lang="en-US" sz="2400" dirty="0" smtClean="0">
                <a:latin typeface="Arial"/>
                <a:cs typeface="Arial"/>
              </a:rPr>
              <a:t>performance</a:t>
            </a:r>
          </a:p>
          <a:p>
            <a:pPr marL="457200" indent="-457200" algn="l">
              <a:buFont typeface="Arial"/>
              <a:buChar char="•"/>
            </a:pPr>
            <a:r>
              <a:rPr lang="en-US" sz="2400" dirty="0" smtClean="0">
                <a:latin typeface="Arial"/>
                <a:cs typeface="Arial"/>
              </a:rPr>
              <a:t>Response</a:t>
            </a:r>
            <a:r>
              <a:rPr lang="en-US" sz="2400" dirty="0">
                <a:latin typeface="Arial"/>
                <a:cs typeface="Arial"/>
              </a:rPr>
              <a:t> of a position control system showing effect of high and low controller gain on the output response</a:t>
            </a:r>
          </a:p>
          <a:p>
            <a:pPr marL="457200" indent="-457200" algn="l">
              <a:buFont typeface="Arial"/>
              <a:buChar char="•"/>
            </a:pPr>
            <a:r>
              <a:rPr lang="en-US" sz="2400" dirty="0" smtClean="0">
                <a:latin typeface="Arial"/>
                <a:cs typeface="Arial"/>
              </a:rPr>
              <a:t>Think</a:t>
            </a:r>
            <a:r>
              <a:rPr lang="en-US" sz="2400" dirty="0">
                <a:latin typeface="Arial"/>
                <a:cs typeface="Arial"/>
              </a:rPr>
              <a:t> about steering a ship</a:t>
            </a:r>
          </a:p>
          <a:p>
            <a:pPr marL="457200" indent="-457200" algn="l">
              <a:buFont typeface="Arial"/>
              <a:buChar char="•"/>
            </a:pPr>
            <a:r>
              <a:rPr lang="en-US" sz="2400" dirty="0" smtClean="0">
                <a:latin typeface="Arial"/>
                <a:cs typeface="Arial"/>
              </a:rPr>
              <a:t>Not</a:t>
            </a:r>
            <a:r>
              <a:rPr lang="en-US" sz="2400" dirty="0">
                <a:latin typeface="Arial"/>
                <a:cs typeface="Arial"/>
              </a:rPr>
              <a:t> easy as it doesn’t immediately respond</a:t>
            </a:r>
          </a:p>
        </p:txBody>
      </p:sp>
      <p:pic>
        <p:nvPicPr>
          <p:cNvPr id="12" name="Picture 4"/>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a:xfrm>
            <a:off x="5527524" y="4200651"/>
            <a:ext cx="3944408" cy="2383195"/>
          </a:xfrm>
          <a:prstGeom prst="rect">
            <a:avLst/>
          </a:prstGeom>
          <a:noFill/>
          <a:ln/>
          <a:extLst>
            <a:ext uri="{91240B29-F687-4f45-9708-019B960494DF}">
              <a14:hiddenLine xmlns:a14="http://schemas.microsoft.com/office/drawing/2010/main" w="12700">
                <a:solidFill>
                  <a:schemeClr val="tx1"/>
                </a:solidFill>
                <a:miter lim="800000"/>
                <a:headEnd type="none" w="sm" len="sm"/>
                <a:tailEnd type="none" w="sm" len="sm"/>
              </a14:hiddenLine>
            </a:ext>
          </a:extLst>
        </p:spPr>
      </p:pic>
    </p:spTree>
    <p:extLst>
      <p:ext uri="{BB962C8B-B14F-4D97-AF65-F5344CB8AC3E}">
        <p14:creationId xmlns:p14="http://schemas.microsoft.com/office/powerpoint/2010/main" val="2009692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2"/>
      <p:bldP spid="11" grpId="0" build="p" bldLvl="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450546" y="255651"/>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t>History of control</a:t>
            </a:r>
            <a:endParaRPr lang="en-US" sz="3600" b="1" dirty="0"/>
          </a:p>
        </p:txBody>
      </p:sp>
      <p:sp>
        <p:nvSpPr>
          <p:cNvPr id="2" name="Rectangle 1"/>
          <p:cNvSpPr/>
          <p:nvPr/>
        </p:nvSpPr>
        <p:spPr>
          <a:xfrm>
            <a:off x="230909" y="981425"/>
            <a:ext cx="9282614" cy="5324535"/>
          </a:xfrm>
          <a:prstGeom prst="rect">
            <a:avLst/>
          </a:prstGeom>
        </p:spPr>
        <p:txBody>
          <a:bodyPr wrap="square">
            <a:spAutoFit/>
          </a:bodyPr>
          <a:lstStyle/>
          <a:p>
            <a:pPr algn="l"/>
            <a:r>
              <a:rPr lang="en-US" sz="2000" dirty="0" smtClean="0">
                <a:latin typeface="Arial"/>
                <a:cs typeface="Arial"/>
              </a:rPr>
              <a:t>Ad </a:t>
            </a:r>
            <a:r>
              <a:rPr lang="en-US" sz="2000" dirty="0">
                <a:latin typeface="Arial"/>
                <a:cs typeface="Arial"/>
              </a:rPr>
              <a:t>h</a:t>
            </a:r>
            <a:r>
              <a:rPr lang="en-US" sz="2000" dirty="0" smtClean="0">
                <a:latin typeface="Arial"/>
                <a:cs typeface="Arial"/>
              </a:rPr>
              <a:t>oc </a:t>
            </a:r>
            <a:r>
              <a:rPr lang="en-US" sz="2000" dirty="0">
                <a:latin typeface="Arial"/>
                <a:cs typeface="Arial"/>
              </a:rPr>
              <a:t>control </a:t>
            </a:r>
            <a:r>
              <a:rPr lang="en-US" sz="2000" dirty="0" smtClean="0">
                <a:latin typeface="Arial"/>
                <a:cs typeface="Arial"/>
              </a:rPr>
              <a:t>schemes (</a:t>
            </a:r>
            <a:r>
              <a:rPr lang="en-US" sz="2000" dirty="0">
                <a:latin typeface="Arial"/>
                <a:cs typeface="Arial"/>
              </a:rPr>
              <a:t>BC - 18 century):</a:t>
            </a:r>
          </a:p>
          <a:p>
            <a:pPr marL="342900" indent="-342900" algn="l">
              <a:buFont typeface="Arial"/>
              <a:buChar char="•"/>
            </a:pPr>
            <a:r>
              <a:rPr lang="en-US" sz="2000" dirty="0">
                <a:latin typeface="Arial"/>
                <a:cs typeface="Arial"/>
              </a:rPr>
              <a:t>Classical control (18th century - 1950s )</a:t>
            </a:r>
            <a:r>
              <a:rPr lang="en-US" sz="2000" dirty="0" smtClean="0">
                <a:latin typeface="Arial"/>
                <a:cs typeface="Arial"/>
              </a:rPr>
              <a:t>: -</a:t>
            </a:r>
            <a:r>
              <a:rPr lang="en-US" sz="2000" dirty="0">
                <a:latin typeface="Arial"/>
                <a:cs typeface="Arial"/>
              </a:rPr>
              <a:t> </a:t>
            </a:r>
            <a:r>
              <a:rPr lang="en-US" sz="2000" dirty="0">
                <a:solidFill>
                  <a:srgbClr val="FF0000"/>
                </a:solidFill>
                <a:latin typeface="Arial"/>
                <a:cs typeface="Arial"/>
              </a:rPr>
              <a:t>Contents of 1st part of this </a:t>
            </a:r>
            <a:r>
              <a:rPr lang="en-US" sz="2000" dirty="0" smtClean="0">
                <a:solidFill>
                  <a:srgbClr val="FF0000"/>
                </a:solidFill>
                <a:latin typeface="Arial"/>
                <a:cs typeface="Arial"/>
              </a:rPr>
              <a:t>course</a:t>
            </a:r>
            <a:endParaRPr lang="en-US" sz="2000" dirty="0">
              <a:solidFill>
                <a:srgbClr val="FF0000"/>
              </a:solidFill>
              <a:latin typeface="Arial"/>
              <a:cs typeface="Arial"/>
            </a:endParaRPr>
          </a:p>
          <a:p>
            <a:pPr marL="342900" indent="-342900" algn="l">
              <a:buFont typeface="Arial"/>
              <a:buChar char="•"/>
            </a:pPr>
            <a:r>
              <a:rPr lang="en-US" sz="2000" dirty="0">
                <a:latin typeface="Arial"/>
                <a:cs typeface="Arial"/>
              </a:rPr>
              <a:t>Modern control (1960s) - </a:t>
            </a:r>
            <a:r>
              <a:rPr lang="en-US" sz="2000" dirty="0">
                <a:solidFill>
                  <a:srgbClr val="FF0000"/>
                </a:solidFill>
                <a:latin typeface="Arial"/>
                <a:cs typeface="Arial"/>
              </a:rPr>
              <a:t>Contents of 2nd part of this </a:t>
            </a:r>
            <a:r>
              <a:rPr lang="en-US" sz="2000" dirty="0" smtClean="0">
                <a:solidFill>
                  <a:srgbClr val="FF0000"/>
                </a:solidFill>
                <a:latin typeface="Arial"/>
                <a:cs typeface="Arial"/>
              </a:rPr>
              <a:t>course</a:t>
            </a:r>
            <a:endParaRPr lang="en-US" sz="2000" dirty="0">
              <a:solidFill>
                <a:srgbClr val="FF0000"/>
              </a:solidFill>
              <a:latin typeface="Arial"/>
              <a:cs typeface="Arial"/>
            </a:endParaRPr>
          </a:p>
          <a:p>
            <a:pPr marL="342900" indent="-342900" algn="l">
              <a:buFont typeface="Arial"/>
              <a:buChar char="•"/>
            </a:pPr>
            <a:endParaRPr lang="en-US" sz="2000" dirty="0">
              <a:latin typeface="Arial"/>
              <a:cs typeface="Arial"/>
            </a:endParaRPr>
          </a:p>
          <a:p>
            <a:pPr algn="l"/>
            <a:r>
              <a:rPr lang="en-US" sz="2000" dirty="0">
                <a:latin typeface="Arial"/>
                <a:cs typeface="Arial"/>
              </a:rPr>
              <a:t>Post-modern control (1980s)</a:t>
            </a:r>
          </a:p>
          <a:p>
            <a:pPr marL="342900" indent="-342900" algn="l">
              <a:buFont typeface="Arial"/>
              <a:buChar char="•"/>
            </a:pPr>
            <a:r>
              <a:rPr lang="en-US" sz="2000" dirty="0">
                <a:latin typeface="Arial"/>
                <a:cs typeface="Arial"/>
              </a:rPr>
              <a:t>Transfer function</a:t>
            </a:r>
          </a:p>
          <a:p>
            <a:pPr marL="342900" indent="-342900" algn="l">
              <a:buFont typeface="Arial"/>
              <a:buChar char="•"/>
            </a:pPr>
            <a:r>
              <a:rPr lang="en-US" sz="2000" dirty="0">
                <a:latin typeface="Arial"/>
                <a:cs typeface="Arial"/>
              </a:rPr>
              <a:t>Frequency domain</a:t>
            </a:r>
          </a:p>
          <a:p>
            <a:pPr marL="342900" indent="-342900" algn="l">
              <a:buFont typeface="Arial"/>
              <a:buChar char="•"/>
            </a:pPr>
            <a:r>
              <a:rPr lang="en-US" sz="2000" dirty="0">
                <a:latin typeface="Arial"/>
                <a:cs typeface="Arial"/>
              </a:rPr>
              <a:t>Ingenious mechanical control systems</a:t>
            </a:r>
          </a:p>
          <a:p>
            <a:pPr marL="342900" indent="-342900" algn="l">
              <a:buFont typeface="Arial"/>
              <a:buChar char="•"/>
            </a:pPr>
            <a:r>
              <a:rPr lang="en-US" sz="2000" dirty="0">
                <a:latin typeface="Arial"/>
                <a:cs typeface="Arial"/>
              </a:rPr>
              <a:t>State-space model</a:t>
            </a:r>
          </a:p>
          <a:p>
            <a:pPr marL="342900" indent="-342900" algn="l">
              <a:buFont typeface="Arial"/>
              <a:buChar char="•"/>
            </a:pPr>
            <a:r>
              <a:rPr lang="en-US" sz="2000" dirty="0">
                <a:latin typeface="Arial"/>
                <a:cs typeface="Arial"/>
              </a:rPr>
              <a:t>Time domain</a:t>
            </a:r>
          </a:p>
          <a:p>
            <a:pPr marL="342900" indent="-342900" algn="l">
              <a:buFont typeface="Arial"/>
              <a:buChar char="•"/>
            </a:pPr>
            <a:endParaRPr lang="en-US" sz="2000" dirty="0">
              <a:latin typeface="Arial"/>
              <a:cs typeface="Arial"/>
            </a:endParaRPr>
          </a:p>
          <a:p>
            <a:pPr algn="l"/>
            <a:r>
              <a:rPr lang="en-US" sz="2000" dirty="0">
                <a:latin typeface="Arial"/>
                <a:cs typeface="Arial"/>
              </a:rPr>
              <a:t>Post-modern control (present day / Research):</a:t>
            </a:r>
          </a:p>
          <a:p>
            <a:pPr marL="342900" indent="-342900" algn="l">
              <a:buFont typeface="Arial"/>
              <a:buChar char="•"/>
            </a:pPr>
            <a:r>
              <a:rPr lang="en-US" sz="2000" dirty="0">
                <a:latin typeface="Arial"/>
                <a:cs typeface="Arial"/>
              </a:rPr>
              <a:t>Optimal control</a:t>
            </a:r>
          </a:p>
          <a:p>
            <a:pPr marL="342900" indent="-342900" algn="l">
              <a:buFont typeface="Arial"/>
              <a:buChar char="•"/>
            </a:pPr>
            <a:r>
              <a:rPr lang="en-US" sz="2000" dirty="0">
                <a:latin typeface="Arial"/>
                <a:cs typeface="Arial"/>
              </a:rPr>
              <a:t>Hybrid control, </a:t>
            </a:r>
            <a:r>
              <a:rPr lang="en-US" sz="2000" dirty="0" smtClean="0">
                <a:latin typeface="Arial"/>
                <a:cs typeface="Arial"/>
              </a:rPr>
              <a:t>etc.</a:t>
            </a:r>
            <a:endParaRPr lang="en-US" sz="2000" dirty="0">
              <a:latin typeface="Arial"/>
              <a:cs typeface="Arial"/>
            </a:endParaRPr>
          </a:p>
          <a:p>
            <a:pPr marL="342900" indent="-342900" algn="l">
              <a:buFont typeface="Arial"/>
              <a:buChar char="•"/>
            </a:pPr>
            <a:r>
              <a:rPr lang="en-US" sz="2000" dirty="0">
                <a:latin typeface="Arial"/>
                <a:cs typeface="Arial"/>
              </a:rPr>
              <a:t>Robust control</a:t>
            </a:r>
          </a:p>
          <a:p>
            <a:pPr marL="342900" indent="-342900" algn="l">
              <a:buFont typeface="Arial"/>
              <a:buChar char="•"/>
            </a:pPr>
            <a:r>
              <a:rPr lang="en-US" sz="2000" dirty="0">
                <a:latin typeface="Arial"/>
                <a:cs typeface="Arial"/>
              </a:rPr>
              <a:t>Control of high-dimensional complex</a:t>
            </a:r>
          </a:p>
          <a:p>
            <a:pPr marL="342900" indent="-342900" algn="l">
              <a:buFont typeface="Arial"/>
              <a:buChar char="•"/>
            </a:pPr>
            <a:r>
              <a:rPr lang="en-US" sz="2000" dirty="0">
                <a:latin typeface="Arial"/>
                <a:cs typeface="Arial"/>
              </a:rPr>
              <a:t>systems, </a:t>
            </a:r>
            <a:r>
              <a:rPr lang="en-US" sz="2000" dirty="0" smtClean="0">
                <a:latin typeface="Arial"/>
                <a:cs typeface="Arial"/>
              </a:rPr>
              <a:t>e.g.: </a:t>
            </a:r>
            <a:r>
              <a:rPr lang="en-US" sz="2000" dirty="0">
                <a:latin typeface="Arial"/>
                <a:cs typeface="Arial"/>
              </a:rPr>
              <a:t>time varying networks, </a:t>
            </a:r>
            <a:r>
              <a:rPr lang="en-US" sz="2000" dirty="0" smtClean="0">
                <a:latin typeface="Arial"/>
                <a:cs typeface="Arial"/>
              </a:rPr>
              <a:t>etc.</a:t>
            </a:r>
            <a:endParaRPr lang="en-US" sz="2000" dirty="0">
              <a:latin typeface="Arial"/>
              <a:cs typeface="Arial"/>
            </a:endParaRPr>
          </a:p>
        </p:txBody>
      </p:sp>
    </p:spTree>
    <p:extLst>
      <p:ext uri="{BB962C8B-B14F-4D97-AF65-F5344CB8AC3E}">
        <p14:creationId xmlns:p14="http://schemas.microsoft.com/office/powerpoint/2010/main" val="18462109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2"/>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450546"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t>History of control: </a:t>
            </a:r>
            <a:r>
              <a:rPr lang="en-US" sz="3600" b="1" dirty="0"/>
              <a:t>W</a:t>
            </a:r>
            <a:r>
              <a:rPr lang="en-US" sz="3600" b="1" dirty="0" smtClean="0"/>
              <a:t>ater clock</a:t>
            </a:r>
            <a:endParaRPr lang="en-US" sz="3600" b="1" dirty="0"/>
          </a:p>
        </p:txBody>
      </p:sp>
      <p:sp>
        <p:nvSpPr>
          <p:cNvPr id="2" name="Rectangle 1"/>
          <p:cNvSpPr/>
          <p:nvPr/>
        </p:nvSpPr>
        <p:spPr>
          <a:xfrm>
            <a:off x="0" y="981425"/>
            <a:ext cx="3598440" cy="4401205"/>
          </a:xfrm>
          <a:prstGeom prst="rect">
            <a:avLst/>
          </a:prstGeom>
        </p:spPr>
        <p:txBody>
          <a:bodyPr wrap="square">
            <a:spAutoFit/>
          </a:bodyPr>
          <a:lstStyle/>
          <a:p>
            <a:pPr algn="l"/>
            <a:endParaRPr lang="en-US" sz="2000" dirty="0">
              <a:latin typeface="Arial"/>
              <a:cs typeface="Arial"/>
            </a:endParaRPr>
          </a:p>
          <a:p>
            <a:pPr marL="342900" indent="-342900" algn="l">
              <a:buFont typeface="Arial"/>
              <a:buChar char="•"/>
            </a:pPr>
            <a:r>
              <a:rPr lang="en-US" sz="2000" dirty="0" smtClean="0">
                <a:latin typeface="Arial"/>
                <a:cs typeface="Arial"/>
              </a:rPr>
              <a:t>First tank controlled to generate constant water pressure</a:t>
            </a:r>
          </a:p>
          <a:p>
            <a:pPr marL="342900" indent="-342900" algn="l">
              <a:buFont typeface="Arial"/>
              <a:buChar char="•"/>
            </a:pPr>
            <a:endParaRPr lang="en-US" sz="2000" dirty="0">
              <a:latin typeface="Arial"/>
              <a:cs typeface="Arial"/>
            </a:endParaRPr>
          </a:p>
          <a:p>
            <a:pPr marL="342900" indent="-342900" algn="l">
              <a:buFont typeface="Arial"/>
              <a:buChar char="•"/>
            </a:pPr>
            <a:r>
              <a:rPr lang="en-US" sz="2000" dirty="0" smtClean="0">
                <a:latin typeface="Arial"/>
                <a:cs typeface="Arial"/>
              </a:rPr>
              <a:t>Second tank shows increase in volume over time – indicating passage of time</a:t>
            </a:r>
          </a:p>
          <a:p>
            <a:pPr marL="342900" indent="-342900" algn="l">
              <a:buFont typeface="Arial"/>
              <a:buChar char="•"/>
            </a:pPr>
            <a:endParaRPr lang="en-US" sz="2000" dirty="0" smtClean="0">
              <a:latin typeface="Arial"/>
              <a:cs typeface="Arial"/>
            </a:endParaRPr>
          </a:p>
          <a:p>
            <a:pPr marL="342900" indent="-342900" algn="l">
              <a:buFont typeface="Arial"/>
              <a:buChar char="•"/>
            </a:pPr>
            <a:r>
              <a:rPr lang="en-US" sz="2000" dirty="0" smtClean="0">
                <a:latin typeface="Arial"/>
                <a:cs typeface="Arial"/>
              </a:rPr>
              <a:t>Toilets still use the first tank filing mechanism to shut of water entering when it is full</a:t>
            </a:r>
            <a:endParaRPr lang="en-US" sz="2000" dirty="0">
              <a:latin typeface="Arial"/>
              <a:cs typeface="Arial"/>
            </a:endParaRPr>
          </a:p>
        </p:txBody>
      </p:sp>
      <p:pic>
        <p:nvPicPr>
          <p:cNvPr id="3" name="Picture 2"/>
          <p:cNvPicPr>
            <a:picLocks noChangeAspect="1"/>
          </p:cNvPicPr>
          <p:nvPr/>
        </p:nvPicPr>
        <p:blipFill>
          <a:blip r:embed="rId2"/>
          <a:stretch>
            <a:fillRect/>
          </a:stretch>
        </p:blipFill>
        <p:spPr>
          <a:xfrm>
            <a:off x="3286160" y="1199396"/>
            <a:ext cx="6536582" cy="3692036"/>
          </a:xfrm>
          <a:prstGeom prst="rect">
            <a:avLst/>
          </a:prstGeom>
        </p:spPr>
      </p:pic>
    </p:spTree>
    <p:extLst>
      <p:ext uri="{BB962C8B-B14F-4D97-AF65-F5344CB8AC3E}">
        <p14:creationId xmlns:p14="http://schemas.microsoft.com/office/powerpoint/2010/main" val="2770446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2"/>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9060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t>History of control: James Watt’s steam governor</a:t>
            </a:r>
            <a:endParaRPr lang="en-US" sz="3600" b="1" dirty="0"/>
          </a:p>
        </p:txBody>
      </p:sp>
      <p:sp>
        <p:nvSpPr>
          <p:cNvPr id="2" name="Rectangle 1"/>
          <p:cNvSpPr/>
          <p:nvPr/>
        </p:nvSpPr>
        <p:spPr>
          <a:xfrm>
            <a:off x="82317" y="5105321"/>
            <a:ext cx="6232592" cy="1631216"/>
          </a:xfrm>
          <a:prstGeom prst="rect">
            <a:avLst/>
          </a:prstGeom>
        </p:spPr>
        <p:txBody>
          <a:bodyPr wrap="square">
            <a:spAutoFit/>
          </a:bodyPr>
          <a:lstStyle/>
          <a:p>
            <a:pPr algn="l"/>
            <a:r>
              <a:rPr lang="en-US" sz="2000" dirty="0" smtClean="0"/>
              <a:t>James Watt’s automatic </a:t>
            </a:r>
            <a:r>
              <a:rPr lang="en-US" sz="2000" dirty="0"/>
              <a:t>control of the speed of a steam </a:t>
            </a:r>
            <a:r>
              <a:rPr lang="en-US" sz="2000" dirty="0" smtClean="0"/>
              <a:t>engine (</a:t>
            </a:r>
            <a:r>
              <a:rPr lang="en-US" sz="2000" dirty="0"/>
              <a:t>1798</a:t>
            </a:r>
            <a:r>
              <a:rPr lang="en-US" sz="2000" dirty="0" smtClean="0"/>
              <a:t>)</a:t>
            </a:r>
          </a:p>
          <a:p>
            <a:pPr algn="l"/>
            <a:r>
              <a:rPr lang="en-US" sz="2000" dirty="0" smtClean="0">
                <a:latin typeface="Arial"/>
                <a:cs typeface="Arial"/>
              </a:rPr>
              <a:t>As engine speed increases, fly balls are thrown outwards and linkage to valve cut off reduces steam supply, thereby regulating speed</a:t>
            </a:r>
            <a:endParaRPr lang="en-US" sz="2000" dirty="0">
              <a:latin typeface="Arial"/>
              <a:cs typeface="Arial"/>
            </a:endParaRPr>
          </a:p>
        </p:txBody>
      </p:sp>
      <p:pic>
        <p:nvPicPr>
          <p:cNvPr id="4" name="Picture 3"/>
          <p:cNvPicPr>
            <a:picLocks noChangeAspect="1"/>
          </p:cNvPicPr>
          <p:nvPr/>
        </p:nvPicPr>
        <p:blipFill>
          <a:blip r:embed="rId2"/>
          <a:stretch>
            <a:fillRect/>
          </a:stretch>
        </p:blipFill>
        <p:spPr>
          <a:xfrm>
            <a:off x="305750" y="700903"/>
            <a:ext cx="8436049" cy="3922328"/>
          </a:xfrm>
          <a:prstGeom prst="rect">
            <a:avLst/>
          </a:prstGeom>
        </p:spPr>
      </p:pic>
      <p:pic>
        <p:nvPicPr>
          <p:cNvPr id="5" name="Picture 4"/>
          <p:cNvPicPr>
            <a:picLocks noChangeAspect="1"/>
          </p:cNvPicPr>
          <p:nvPr/>
        </p:nvPicPr>
        <p:blipFill>
          <a:blip r:embed="rId3"/>
          <a:stretch>
            <a:fillRect/>
          </a:stretch>
        </p:blipFill>
        <p:spPr>
          <a:xfrm>
            <a:off x="6232592" y="4678547"/>
            <a:ext cx="3442470" cy="1128509"/>
          </a:xfrm>
          <a:prstGeom prst="rect">
            <a:avLst/>
          </a:prstGeom>
        </p:spPr>
      </p:pic>
      <p:sp>
        <p:nvSpPr>
          <p:cNvPr id="7" name="Rectangle 6"/>
          <p:cNvSpPr/>
          <p:nvPr/>
        </p:nvSpPr>
        <p:spPr>
          <a:xfrm>
            <a:off x="6811383" y="5772358"/>
            <a:ext cx="2280642" cy="369332"/>
          </a:xfrm>
          <a:prstGeom prst="rect">
            <a:avLst/>
          </a:prstGeom>
        </p:spPr>
        <p:txBody>
          <a:bodyPr wrap="none">
            <a:spAutoFit/>
          </a:bodyPr>
          <a:lstStyle/>
          <a:p>
            <a:r>
              <a:rPr lang="en-US" dirty="0" smtClean="0"/>
              <a:t>Feedback schematic</a:t>
            </a:r>
            <a:endParaRPr lang="en-US" dirty="0"/>
          </a:p>
        </p:txBody>
      </p:sp>
    </p:spTree>
    <p:extLst>
      <p:ext uri="{BB962C8B-B14F-4D97-AF65-F5344CB8AC3E}">
        <p14:creationId xmlns:p14="http://schemas.microsoft.com/office/powerpoint/2010/main" val="5455581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2"/>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99060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t>History of control: Negative feedback amplifier</a:t>
            </a:r>
            <a:endParaRPr lang="en-US" sz="3600" b="1" dirty="0"/>
          </a:p>
        </p:txBody>
      </p:sp>
      <p:sp>
        <p:nvSpPr>
          <p:cNvPr id="2" name="Rectangle 1"/>
          <p:cNvSpPr/>
          <p:nvPr/>
        </p:nvSpPr>
        <p:spPr>
          <a:xfrm>
            <a:off x="540941" y="919384"/>
            <a:ext cx="9043139" cy="400110"/>
          </a:xfrm>
          <a:prstGeom prst="rect">
            <a:avLst/>
          </a:prstGeom>
        </p:spPr>
        <p:txBody>
          <a:bodyPr wrap="square">
            <a:spAutoFit/>
          </a:bodyPr>
          <a:lstStyle/>
          <a:p>
            <a:pPr algn="l"/>
            <a:r>
              <a:rPr lang="en-US" sz="2000" dirty="0"/>
              <a:t>E</a:t>
            </a:r>
            <a:r>
              <a:rPr lang="en-US" sz="2000" dirty="0" smtClean="0"/>
              <a:t>lectronic </a:t>
            </a:r>
            <a:r>
              <a:rPr lang="en-US" sz="2000" dirty="0"/>
              <a:t>amplifier with negative </a:t>
            </a:r>
            <a:r>
              <a:rPr lang="en-US" sz="2000" dirty="0" smtClean="0"/>
              <a:t>feedback </a:t>
            </a:r>
            <a:r>
              <a:rPr lang="en-US" sz="2000" dirty="0"/>
              <a:t>Harold Black, 1927)</a:t>
            </a:r>
            <a:endParaRPr lang="en-US" sz="2000" dirty="0">
              <a:latin typeface="Arial"/>
              <a:cs typeface="Arial"/>
            </a:endParaRPr>
          </a:p>
        </p:txBody>
      </p:sp>
      <p:pic>
        <p:nvPicPr>
          <p:cNvPr id="3" name="Picture 2"/>
          <p:cNvPicPr>
            <a:picLocks noChangeAspect="1"/>
          </p:cNvPicPr>
          <p:nvPr/>
        </p:nvPicPr>
        <p:blipFill>
          <a:blip r:embed="rId2"/>
          <a:stretch>
            <a:fillRect/>
          </a:stretch>
        </p:blipFill>
        <p:spPr>
          <a:xfrm>
            <a:off x="0" y="1504610"/>
            <a:ext cx="5536142" cy="2565079"/>
          </a:xfrm>
          <a:prstGeom prst="rect">
            <a:avLst/>
          </a:prstGeom>
        </p:spPr>
      </p:pic>
      <p:sp>
        <p:nvSpPr>
          <p:cNvPr id="8" name="Rectangle 7"/>
          <p:cNvSpPr/>
          <p:nvPr/>
        </p:nvSpPr>
        <p:spPr>
          <a:xfrm>
            <a:off x="5667418" y="1716052"/>
            <a:ext cx="4238582" cy="2031325"/>
          </a:xfrm>
          <a:prstGeom prst="rect">
            <a:avLst/>
          </a:prstGeom>
        </p:spPr>
        <p:txBody>
          <a:bodyPr wrap="square">
            <a:spAutoFit/>
          </a:bodyPr>
          <a:lstStyle/>
          <a:p>
            <a:pPr marL="285750" indent="-285750" algn="l">
              <a:buFont typeface="Arial"/>
              <a:buChar char="•"/>
            </a:pPr>
            <a:r>
              <a:rPr lang="en-US" dirty="0" smtClean="0"/>
              <a:t>Scheme has important features</a:t>
            </a:r>
          </a:p>
          <a:p>
            <a:pPr marL="285750" indent="-285750" algn="l">
              <a:buFont typeface="Arial"/>
              <a:buChar char="•"/>
            </a:pPr>
            <a:r>
              <a:rPr lang="en-US" dirty="0" smtClean="0"/>
              <a:t>An </a:t>
            </a:r>
            <a:r>
              <a:rPr lang="en-US" dirty="0"/>
              <a:t>amplifier with gain </a:t>
            </a:r>
            <a:r>
              <a:rPr lang="en-US" b="1" dirty="0"/>
              <a:t>A</a:t>
            </a:r>
            <a:r>
              <a:rPr lang="en-US" baseline="-25000" dirty="0"/>
              <a:t>OL</a:t>
            </a:r>
          </a:p>
          <a:p>
            <a:pPr marL="285750" indent="-285750" algn="l">
              <a:buFont typeface="Arial"/>
              <a:buChar char="•"/>
            </a:pPr>
            <a:r>
              <a:rPr lang="en-US" dirty="0" smtClean="0"/>
              <a:t>A feedback network β which senses </a:t>
            </a:r>
            <a:r>
              <a:rPr lang="en-US" dirty="0"/>
              <a:t>the output signal and </a:t>
            </a:r>
            <a:r>
              <a:rPr lang="en-US" dirty="0" smtClean="0"/>
              <a:t>can transform</a:t>
            </a:r>
            <a:r>
              <a:rPr lang="en-US" dirty="0"/>
              <a:t> </a:t>
            </a:r>
            <a:r>
              <a:rPr lang="en-US" dirty="0" smtClean="0"/>
              <a:t>it </a:t>
            </a:r>
            <a:r>
              <a:rPr lang="en-US" dirty="0"/>
              <a:t>in some way </a:t>
            </a:r>
            <a:r>
              <a:rPr lang="en-US" dirty="0" smtClean="0"/>
              <a:t>(e.g., with gain of or </a:t>
            </a:r>
            <a:r>
              <a:rPr lang="en-US" dirty="0"/>
              <a:t>filtering it)</a:t>
            </a:r>
          </a:p>
          <a:p>
            <a:pPr marL="285750" indent="-285750" algn="l">
              <a:buFont typeface="Arial"/>
              <a:buChar char="•"/>
            </a:pPr>
            <a:r>
              <a:rPr lang="en-US" dirty="0" smtClean="0"/>
              <a:t>A </a:t>
            </a:r>
            <a:r>
              <a:rPr lang="en-US" dirty="0"/>
              <a:t>summing circuit</a:t>
            </a:r>
          </a:p>
        </p:txBody>
      </p:sp>
      <p:sp>
        <p:nvSpPr>
          <p:cNvPr id="9" name="Rectangle 8"/>
          <p:cNvSpPr/>
          <p:nvPr/>
        </p:nvSpPr>
        <p:spPr>
          <a:xfrm>
            <a:off x="0" y="4041422"/>
            <a:ext cx="9753231" cy="1754327"/>
          </a:xfrm>
          <a:prstGeom prst="rect">
            <a:avLst/>
          </a:prstGeom>
        </p:spPr>
        <p:txBody>
          <a:bodyPr wrap="square">
            <a:spAutoFit/>
          </a:bodyPr>
          <a:lstStyle/>
          <a:p>
            <a:pPr algn="l"/>
            <a:r>
              <a:rPr lang="en-US" dirty="0"/>
              <a:t>A</a:t>
            </a:r>
            <a:r>
              <a:rPr lang="en-US" dirty="0" smtClean="0"/>
              <a:t>mplifier circuit subtracts </a:t>
            </a:r>
            <a:r>
              <a:rPr lang="en-US" dirty="0"/>
              <a:t>a fraction of its output from its input, so that the negative </a:t>
            </a:r>
            <a:r>
              <a:rPr lang="en-US" dirty="0" smtClean="0"/>
              <a:t>feedback opposes </a:t>
            </a:r>
            <a:r>
              <a:rPr lang="en-US" dirty="0"/>
              <a:t>the original signal. </a:t>
            </a:r>
            <a:endParaRPr lang="en-US" dirty="0" smtClean="0"/>
          </a:p>
          <a:p>
            <a:pPr algn="l"/>
            <a:endParaRPr lang="en-US" dirty="0" smtClean="0"/>
          </a:p>
          <a:p>
            <a:pPr algn="l"/>
            <a:r>
              <a:rPr lang="en-US" dirty="0" smtClean="0"/>
              <a:t>The </a:t>
            </a:r>
            <a:r>
              <a:rPr lang="en-US" dirty="0"/>
              <a:t>negative </a:t>
            </a:r>
            <a:r>
              <a:rPr lang="en-US" dirty="0" smtClean="0"/>
              <a:t>feedback</a:t>
            </a:r>
          </a:p>
          <a:p>
            <a:pPr marL="285750" indent="-285750" algn="l">
              <a:buFont typeface="Arial"/>
              <a:buChar char="•"/>
            </a:pPr>
            <a:r>
              <a:rPr lang="en-US" dirty="0" smtClean="0"/>
              <a:t> </a:t>
            </a:r>
            <a:r>
              <a:rPr lang="en-US" dirty="0"/>
              <a:t>improves </a:t>
            </a:r>
            <a:r>
              <a:rPr lang="en-US" dirty="0" smtClean="0"/>
              <a:t>stability</a:t>
            </a:r>
            <a:r>
              <a:rPr lang="en-US" dirty="0"/>
              <a:t>, linearity, </a:t>
            </a:r>
            <a:r>
              <a:rPr lang="en-US" dirty="0" smtClean="0"/>
              <a:t>frequency response</a:t>
            </a:r>
            <a:r>
              <a:rPr lang="en-US" dirty="0"/>
              <a:t>, step </a:t>
            </a:r>
            <a:r>
              <a:rPr lang="en-US" dirty="0" smtClean="0"/>
              <a:t>response</a:t>
            </a:r>
          </a:p>
          <a:p>
            <a:pPr marL="285750" indent="-285750" algn="l">
              <a:buFont typeface="Arial"/>
              <a:buChar char="•"/>
            </a:pPr>
            <a:r>
              <a:rPr lang="en-US" dirty="0" smtClean="0"/>
              <a:t>reduces </a:t>
            </a:r>
            <a:r>
              <a:rPr lang="en-US" dirty="0"/>
              <a:t>sensitivity to parameter variations </a:t>
            </a:r>
            <a:r>
              <a:rPr lang="en-US" dirty="0" smtClean="0"/>
              <a:t>(e.g. due to manufacturing </a:t>
            </a:r>
            <a:r>
              <a:rPr lang="en-US" dirty="0"/>
              <a:t>or environment)</a:t>
            </a:r>
          </a:p>
        </p:txBody>
      </p:sp>
    </p:spTree>
    <p:extLst>
      <p:ext uri="{BB962C8B-B14F-4D97-AF65-F5344CB8AC3E}">
        <p14:creationId xmlns:p14="http://schemas.microsoft.com/office/powerpoint/2010/main" val="15878690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bldLvl="2"/>
      <p:bldP spid="9" grpId="0" build="p" bldLvl="2"/>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450546"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t>C</a:t>
            </a:r>
            <a:r>
              <a:rPr lang="en-US" sz="3600" b="1" dirty="0" smtClean="0"/>
              <a:t>ontrol theory is ubiquitous</a:t>
            </a:r>
            <a:endParaRPr lang="en-US" sz="3600" b="1" dirty="0"/>
          </a:p>
        </p:txBody>
      </p:sp>
      <p:sp>
        <p:nvSpPr>
          <p:cNvPr id="2" name="Rectangle 1"/>
          <p:cNvSpPr/>
          <p:nvPr/>
        </p:nvSpPr>
        <p:spPr>
          <a:xfrm>
            <a:off x="254001" y="1073789"/>
            <a:ext cx="5934362" cy="2185214"/>
          </a:xfrm>
          <a:prstGeom prst="rect">
            <a:avLst/>
          </a:prstGeom>
        </p:spPr>
        <p:txBody>
          <a:bodyPr wrap="square">
            <a:spAutoFit/>
          </a:bodyPr>
          <a:lstStyle/>
          <a:p>
            <a:pPr marL="342900" indent="-342900" algn="l">
              <a:buFont typeface="Arial"/>
              <a:buChar char="•"/>
            </a:pPr>
            <a:r>
              <a:rPr lang="en-US" sz="2400" dirty="0" smtClean="0"/>
              <a:t>Aerospace and space applications</a:t>
            </a:r>
          </a:p>
          <a:p>
            <a:pPr marL="342900" indent="-342900" algn="l">
              <a:buFont typeface="Arial"/>
              <a:buChar char="•"/>
            </a:pPr>
            <a:endParaRPr lang="en-US" sz="2400" dirty="0">
              <a:latin typeface="Arial"/>
              <a:cs typeface="Arial"/>
            </a:endParaRPr>
          </a:p>
          <a:p>
            <a:pPr algn="l"/>
            <a:r>
              <a:rPr lang="en-US" sz="1600" dirty="0"/>
              <a:t>Blue </a:t>
            </a:r>
            <a:r>
              <a:rPr lang="en-US" sz="1600" dirty="0" smtClean="0"/>
              <a:t>Origin</a:t>
            </a:r>
            <a:endParaRPr lang="en-US" sz="1600" dirty="0"/>
          </a:p>
          <a:p>
            <a:pPr algn="l"/>
            <a:endParaRPr lang="en-US" sz="1600" dirty="0"/>
          </a:p>
          <a:p>
            <a:pPr algn="l"/>
            <a:r>
              <a:rPr lang="en-US" sz="1600" dirty="0">
                <a:hlinkClick r:id="rId2"/>
              </a:rPr>
              <a:t>https://www.youtube.com/watch?v=</a:t>
            </a:r>
            <a:r>
              <a:rPr lang="en-US" sz="1600" dirty="0" smtClean="0">
                <a:hlinkClick r:id="rId2"/>
              </a:rPr>
              <a:t>9pillaOxGCo</a:t>
            </a:r>
            <a:endParaRPr lang="en-US" sz="1600" dirty="0" smtClean="0"/>
          </a:p>
          <a:p>
            <a:pPr algn="l"/>
            <a:endParaRPr lang="en-US" sz="1600" dirty="0"/>
          </a:p>
          <a:p>
            <a:pPr marL="342900" indent="-342900" algn="l">
              <a:buFont typeface="Arial"/>
              <a:buChar char="•"/>
            </a:pPr>
            <a:endParaRPr lang="en-US" sz="2400" dirty="0">
              <a:latin typeface="Arial"/>
              <a:cs typeface="Arial"/>
            </a:endParaRPr>
          </a:p>
        </p:txBody>
      </p:sp>
      <p:sp>
        <p:nvSpPr>
          <p:cNvPr id="8" name="Rectangle 7"/>
          <p:cNvSpPr/>
          <p:nvPr/>
        </p:nvSpPr>
        <p:spPr>
          <a:xfrm>
            <a:off x="348673" y="4562827"/>
            <a:ext cx="5424054" cy="2185214"/>
          </a:xfrm>
          <a:prstGeom prst="rect">
            <a:avLst/>
          </a:prstGeom>
        </p:spPr>
        <p:txBody>
          <a:bodyPr wrap="square">
            <a:spAutoFit/>
          </a:bodyPr>
          <a:lstStyle/>
          <a:p>
            <a:pPr marL="342900" indent="-342900" algn="l">
              <a:buFont typeface="Arial"/>
              <a:buChar char="•"/>
            </a:pPr>
            <a:r>
              <a:rPr lang="en-US" sz="2400" dirty="0" smtClean="0"/>
              <a:t>Medical applications</a:t>
            </a:r>
          </a:p>
          <a:p>
            <a:pPr marL="342900" indent="-342900" algn="l">
              <a:buFont typeface="Arial"/>
              <a:buChar char="•"/>
            </a:pPr>
            <a:endParaRPr lang="en-US" sz="2400" dirty="0" smtClean="0"/>
          </a:p>
          <a:p>
            <a:pPr algn="l"/>
            <a:r>
              <a:rPr lang="en-US" sz="1600" dirty="0"/>
              <a:t>Da Vinci surgery </a:t>
            </a:r>
            <a:r>
              <a:rPr lang="en-US" sz="1600" dirty="0" smtClean="0"/>
              <a:t>robot</a:t>
            </a:r>
          </a:p>
          <a:p>
            <a:pPr algn="l"/>
            <a:endParaRPr lang="en-US" sz="1600" dirty="0"/>
          </a:p>
          <a:p>
            <a:pPr algn="l"/>
            <a:r>
              <a:rPr lang="en-US" sz="1600" dirty="0">
                <a:hlinkClick r:id="rId3"/>
              </a:rPr>
              <a:t>https://www.youtube.com/watch?v=</a:t>
            </a:r>
            <a:r>
              <a:rPr lang="en-US" sz="1600" dirty="0" smtClean="0">
                <a:hlinkClick r:id="rId3"/>
              </a:rPr>
              <a:t>e_fUVBdwmwA</a:t>
            </a:r>
            <a:endParaRPr lang="en-US" sz="1600" dirty="0" smtClean="0"/>
          </a:p>
          <a:p>
            <a:pPr algn="l"/>
            <a:endParaRPr lang="en-US" sz="1600" dirty="0"/>
          </a:p>
          <a:p>
            <a:pPr marL="342900" indent="-342900" algn="l">
              <a:buFont typeface="Arial"/>
              <a:buChar char="•"/>
            </a:pPr>
            <a:endParaRPr lang="en-US" sz="2400" dirty="0">
              <a:latin typeface="Arial"/>
              <a:cs typeface="Arial"/>
            </a:endParaRPr>
          </a:p>
        </p:txBody>
      </p:sp>
      <p:pic>
        <p:nvPicPr>
          <p:cNvPr id="10" name="Picture 9"/>
          <p:cNvPicPr>
            <a:picLocks noChangeAspect="1"/>
          </p:cNvPicPr>
          <p:nvPr/>
        </p:nvPicPr>
        <p:blipFill>
          <a:blip r:embed="rId4"/>
          <a:stretch>
            <a:fillRect/>
          </a:stretch>
        </p:blipFill>
        <p:spPr>
          <a:xfrm>
            <a:off x="6425973" y="868498"/>
            <a:ext cx="2707635" cy="2306504"/>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58047" y="3844636"/>
            <a:ext cx="3617043" cy="2410420"/>
          </a:xfrm>
          <a:prstGeom prst="rect">
            <a:avLst/>
          </a:prstGeom>
        </p:spPr>
      </p:pic>
    </p:spTree>
    <p:extLst>
      <p:ext uri="{BB962C8B-B14F-4D97-AF65-F5344CB8AC3E}">
        <p14:creationId xmlns:p14="http://schemas.microsoft.com/office/powerpoint/2010/main" val="5365983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450546"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t>C</a:t>
            </a:r>
            <a:r>
              <a:rPr lang="en-US" sz="3600" b="1" dirty="0" smtClean="0"/>
              <a:t>ontrol theory is ubiquitous</a:t>
            </a:r>
            <a:endParaRPr lang="en-US" sz="3600" b="1" dirty="0"/>
          </a:p>
        </p:txBody>
      </p:sp>
      <p:sp>
        <p:nvSpPr>
          <p:cNvPr id="2" name="Rectangle 1"/>
          <p:cNvSpPr/>
          <p:nvPr/>
        </p:nvSpPr>
        <p:spPr>
          <a:xfrm>
            <a:off x="254001" y="1073789"/>
            <a:ext cx="5934362" cy="2308324"/>
          </a:xfrm>
          <a:prstGeom prst="rect">
            <a:avLst/>
          </a:prstGeom>
        </p:spPr>
        <p:txBody>
          <a:bodyPr wrap="square">
            <a:spAutoFit/>
          </a:bodyPr>
          <a:lstStyle/>
          <a:p>
            <a:pPr marL="342900" indent="-342900" algn="l">
              <a:buFont typeface="Arial"/>
              <a:buChar char="•"/>
            </a:pPr>
            <a:r>
              <a:rPr lang="en-US" sz="2400" dirty="0" smtClean="0"/>
              <a:t>Robotics</a:t>
            </a:r>
          </a:p>
          <a:p>
            <a:pPr marL="342900" indent="-342900" algn="l">
              <a:buFont typeface="Arial"/>
              <a:buChar char="•"/>
            </a:pPr>
            <a:endParaRPr lang="en-US" sz="2400" dirty="0">
              <a:latin typeface="Arial"/>
              <a:cs typeface="Arial"/>
            </a:endParaRPr>
          </a:p>
          <a:p>
            <a:pPr algn="l"/>
            <a:r>
              <a:rPr lang="en-US" sz="1600" dirty="0" err="1" smtClean="0"/>
              <a:t>Quadcopters</a:t>
            </a:r>
            <a:endParaRPr lang="en-US" sz="1600" dirty="0" smtClean="0"/>
          </a:p>
          <a:p>
            <a:pPr algn="l"/>
            <a:endParaRPr lang="en-US" sz="1600" dirty="0" smtClean="0">
              <a:latin typeface="Arial"/>
              <a:cs typeface="Arial"/>
            </a:endParaRPr>
          </a:p>
          <a:p>
            <a:pPr algn="l"/>
            <a:r>
              <a:rPr lang="en-US" sz="1600" dirty="0">
                <a:latin typeface="Arial"/>
                <a:cs typeface="Arial"/>
                <a:hlinkClick r:id="rId2"/>
              </a:rPr>
              <a:t>https://youtu.be/</a:t>
            </a:r>
            <a:r>
              <a:rPr lang="en-US" sz="1600" dirty="0" smtClean="0">
                <a:latin typeface="Arial"/>
                <a:cs typeface="Arial"/>
                <a:hlinkClick r:id="rId2"/>
              </a:rPr>
              <a:t>w2itwFJCgFQ</a:t>
            </a:r>
            <a:endParaRPr lang="en-US" sz="1600" dirty="0" smtClean="0">
              <a:latin typeface="Arial"/>
              <a:cs typeface="Arial"/>
            </a:endParaRPr>
          </a:p>
          <a:p>
            <a:pPr algn="l"/>
            <a:endParaRPr lang="en-US" sz="1600" dirty="0">
              <a:latin typeface="Arial"/>
              <a:cs typeface="Arial"/>
            </a:endParaRPr>
          </a:p>
          <a:p>
            <a:pPr algn="l"/>
            <a:r>
              <a:rPr lang="en-US" sz="1600" dirty="0">
                <a:latin typeface="Arial"/>
                <a:cs typeface="Arial"/>
                <a:hlinkClick r:id="rId3"/>
              </a:rPr>
              <a:t>https://youtu.be/</a:t>
            </a:r>
            <a:r>
              <a:rPr lang="en-US" sz="1600" dirty="0" smtClean="0">
                <a:latin typeface="Arial"/>
                <a:cs typeface="Arial"/>
                <a:hlinkClick r:id="rId3"/>
              </a:rPr>
              <a:t>3CR5y8qZf0Y</a:t>
            </a:r>
            <a:endParaRPr lang="en-US" sz="1600" dirty="0" smtClean="0">
              <a:latin typeface="Arial"/>
              <a:cs typeface="Arial"/>
            </a:endParaRPr>
          </a:p>
          <a:p>
            <a:pPr algn="l"/>
            <a:endParaRPr lang="en-US" sz="1600" dirty="0">
              <a:latin typeface="Arial"/>
              <a:cs typeface="Arial"/>
            </a:endParaRPr>
          </a:p>
        </p:txBody>
      </p:sp>
      <p:sp>
        <p:nvSpPr>
          <p:cNvPr id="8" name="Rectangle 7"/>
          <p:cNvSpPr/>
          <p:nvPr/>
        </p:nvSpPr>
        <p:spPr>
          <a:xfrm>
            <a:off x="348673" y="4562827"/>
            <a:ext cx="5424054" cy="2062103"/>
          </a:xfrm>
          <a:prstGeom prst="rect">
            <a:avLst/>
          </a:prstGeom>
        </p:spPr>
        <p:txBody>
          <a:bodyPr wrap="square">
            <a:spAutoFit/>
          </a:bodyPr>
          <a:lstStyle/>
          <a:p>
            <a:pPr marL="342900" indent="-342900" algn="l">
              <a:buFont typeface="Arial"/>
              <a:buChar char="•"/>
            </a:pPr>
            <a:r>
              <a:rPr lang="en-US" sz="2400" dirty="0" smtClean="0"/>
              <a:t>Manufacturing industry</a:t>
            </a:r>
          </a:p>
          <a:p>
            <a:pPr marL="342900" indent="-342900" algn="l">
              <a:buFont typeface="Arial"/>
              <a:buChar char="•"/>
            </a:pPr>
            <a:endParaRPr lang="en-US" sz="2400" dirty="0" smtClean="0"/>
          </a:p>
          <a:p>
            <a:pPr marL="342900" indent="-342900" algn="l">
              <a:buFont typeface="Arial"/>
              <a:buChar char="•"/>
            </a:pPr>
            <a:r>
              <a:rPr lang="en-US" sz="1600" dirty="0">
                <a:latin typeface="Arial"/>
                <a:cs typeface="Arial"/>
                <a:hlinkClick r:id="rId4"/>
              </a:rPr>
              <a:t>https://youtu.be/7U1-</a:t>
            </a:r>
            <a:r>
              <a:rPr lang="en-US" sz="1600" dirty="0" smtClean="0">
                <a:latin typeface="Arial"/>
                <a:cs typeface="Arial"/>
                <a:hlinkClick r:id="rId4"/>
              </a:rPr>
              <a:t>X5ogsKA</a:t>
            </a:r>
            <a:endParaRPr lang="en-US" sz="1600" dirty="0" smtClean="0">
              <a:latin typeface="Arial"/>
              <a:cs typeface="Arial"/>
            </a:endParaRPr>
          </a:p>
          <a:p>
            <a:pPr marL="342900" indent="-342900" algn="l">
              <a:buFont typeface="Arial"/>
              <a:buChar char="•"/>
            </a:pPr>
            <a:endParaRPr lang="en-US" sz="1600" dirty="0">
              <a:latin typeface="Arial"/>
              <a:cs typeface="Arial"/>
            </a:endParaRPr>
          </a:p>
          <a:p>
            <a:pPr marL="342900" indent="-342900" algn="l">
              <a:buFont typeface="Arial"/>
              <a:buChar char="•"/>
            </a:pPr>
            <a:endParaRPr lang="en-US" sz="2400" dirty="0" smtClean="0"/>
          </a:p>
          <a:p>
            <a:pPr marL="342900" indent="-342900" algn="l">
              <a:buFont typeface="Arial"/>
              <a:buChar char="•"/>
            </a:pPr>
            <a:endParaRPr lang="en-US" sz="2400" dirty="0">
              <a:latin typeface="Arial"/>
              <a:cs typeface="Arial"/>
            </a:endParaRPr>
          </a:p>
        </p:txBody>
      </p:sp>
      <p:pic>
        <p:nvPicPr>
          <p:cNvPr id="3" name="Picture 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333999" y="907144"/>
            <a:ext cx="4390571" cy="2469696"/>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250676" y="3810000"/>
            <a:ext cx="4498085" cy="2530173"/>
          </a:xfrm>
          <a:prstGeom prst="rect">
            <a:avLst/>
          </a:prstGeom>
        </p:spPr>
      </p:pic>
    </p:spTree>
    <p:extLst>
      <p:ext uri="{BB962C8B-B14F-4D97-AF65-F5344CB8AC3E}">
        <p14:creationId xmlns:p14="http://schemas.microsoft.com/office/powerpoint/2010/main" val="13254078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450546"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t>C</a:t>
            </a:r>
            <a:r>
              <a:rPr lang="en-US" sz="3600" b="1" dirty="0" smtClean="0"/>
              <a:t>ontrol theory is ubiquitous</a:t>
            </a:r>
            <a:endParaRPr lang="en-US" sz="3600" b="1" dirty="0"/>
          </a:p>
        </p:txBody>
      </p:sp>
      <p:sp>
        <p:nvSpPr>
          <p:cNvPr id="2" name="Rectangle 1"/>
          <p:cNvSpPr/>
          <p:nvPr/>
        </p:nvSpPr>
        <p:spPr>
          <a:xfrm>
            <a:off x="254001" y="1073789"/>
            <a:ext cx="5934362" cy="954107"/>
          </a:xfrm>
          <a:prstGeom prst="rect">
            <a:avLst/>
          </a:prstGeom>
        </p:spPr>
        <p:txBody>
          <a:bodyPr wrap="square">
            <a:spAutoFit/>
          </a:bodyPr>
          <a:lstStyle/>
          <a:p>
            <a:pPr marL="342900" indent="-342900" algn="l">
              <a:buFont typeface="Arial"/>
              <a:buChar char="•"/>
            </a:pPr>
            <a:r>
              <a:rPr lang="en-US" sz="2400" dirty="0" smtClean="0"/>
              <a:t>Automotive industry</a:t>
            </a:r>
          </a:p>
          <a:p>
            <a:pPr algn="l"/>
            <a:r>
              <a:rPr lang="en-US" sz="1600" dirty="0" smtClean="0"/>
              <a:t>	- Engine </a:t>
            </a:r>
            <a:r>
              <a:rPr lang="en-US" sz="1600" dirty="0"/>
              <a:t>control</a:t>
            </a:r>
          </a:p>
          <a:p>
            <a:pPr algn="l"/>
            <a:endParaRPr lang="en-US" sz="1600" dirty="0">
              <a:latin typeface="Arial"/>
              <a:cs typeface="Arial"/>
            </a:endParaRPr>
          </a:p>
        </p:txBody>
      </p:sp>
      <p:sp>
        <p:nvSpPr>
          <p:cNvPr id="8" name="Rectangle 7"/>
          <p:cNvSpPr/>
          <p:nvPr/>
        </p:nvSpPr>
        <p:spPr>
          <a:xfrm>
            <a:off x="203530" y="4272541"/>
            <a:ext cx="5424054" cy="2308324"/>
          </a:xfrm>
          <a:prstGeom prst="rect">
            <a:avLst/>
          </a:prstGeom>
        </p:spPr>
        <p:txBody>
          <a:bodyPr wrap="square">
            <a:spAutoFit/>
          </a:bodyPr>
          <a:lstStyle/>
          <a:p>
            <a:pPr marL="342900" indent="-342900" algn="l">
              <a:buFont typeface="Arial"/>
              <a:buChar char="•"/>
            </a:pPr>
            <a:r>
              <a:rPr lang="en-US" sz="2400" dirty="0" smtClean="0"/>
              <a:t>Industrial process control</a:t>
            </a:r>
          </a:p>
          <a:p>
            <a:pPr algn="l"/>
            <a:r>
              <a:rPr lang="en-US" sz="1600" dirty="0" smtClean="0"/>
              <a:t>	-Mixing </a:t>
            </a:r>
            <a:r>
              <a:rPr lang="en-US" sz="1600" dirty="0"/>
              <a:t>materials</a:t>
            </a:r>
          </a:p>
          <a:p>
            <a:pPr algn="l"/>
            <a:r>
              <a:rPr lang="en-US" sz="1600" dirty="0" smtClean="0"/>
              <a:t>	-Flow </a:t>
            </a:r>
            <a:r>
              <a:rPr lang="en-US" sz="1600" dirty="0"/>
              <a:t>control</a:t>
            </a:r>
          </a:p>
          <a:p>
            <a:pPr marL="342900" indent="-342900" algn="l">
              <a:buFont typeface="Arial"/>
              <a:buChar char="•"/>
            </a:pPr>
            <a:endParaRPr lang="en-US" sz="2400" dirty="0" smtClean="0"/>
          </a:p>
          <a:p>
            <a:pPr marL="342900" indent="-342900" algn="l">
              <a:buFont typeface="Arial"/>
              <a:buChar char="•"/>
            </a:pPr>
            <a:endParaRPr lang="en-US" sz="1600" dirty="0">
              <a:latin typeface="Arial"/>
              <a:cs typeface="Arial"/>
            </a:endParaRPr>
          </a:p>
          <a:p>
            <a:pPr marL="342900" indent="-342900" algn="l">
              <a:buFont typeface="Arial"/>
              <a:buChar char="•"/>
            </a:pPr>
            <a:endParaRPr lang="en-US" sz="2400" dirty="0" smtClean="0"/>
          </a:p>
          <a:p>
            <a:pPr marL="342900" indent="-342900" algn="l">
              <a:buFont typeface="Arial"/>
              <a:buChar char="•"/>
            </a:pPr>
            <a:endParaRPr lang="en-US" sz="2400" dirty="0">
              <a:latin typeface="Arial"/>
              <a:cs typeface="Arial"/>
            </a:endParaRPr>
          </a:p>
        </p:txBody>
      </p:sp>
      <p:pic>
        <p:nvPicPr>
          <p:cNvPr id="4" name="Picture 3"/>
          <p:cNvPicPr>
            <a:picLocks noChangeAspect="1"/>
          </p:cNvPicPr>
          <p:nvPr/>
        </p:nvPicPr>
        <p:blipFill>
          <a:blip r:embed="rId2"/>
          <a:stretch>
            <a:fillRect/>
          </a:stretch>
        </p:blipFill>
        <p:spPr>
          <a:xfrm>
            <a:off x="5768406" y="677334"/>
            <a:ext cx="3316586" cy="2938878"/>
          </a:xfrm>
          <a:prstGeom prst="rect">
            <a:avLst/>
          </a:prstGeom>
        </p:spPr>
      </p:pic>
      <p:pic>
        <p:nvPicPr>
          <p:cNvPr id="9" name="Picture 8"/>
          <p:cNvPicPr>
            <a:picLocks noChangeAspect="1"/>
          </p:cNvPicPr>
          <p:nvPr/>
        </p:nvPicPr>
        <p:blipFill rotWithShape="1">
          <a:blip r:embed="rId3" cstate="print">
            <a:extLst>
              <a:ext uri="{28A0092B-C50C-407E-A947-70E740481C1C}">
                <a14:useLocalDpi xmlns:a14="http://schemas.microsoft.com/office/drawing/2010/main"/>
              </a:ext>
            </a:extLst>
          </a:blip>
          <a:srcRect b="-5587"/>
          <a:stretch/>
        </p:blipFill>
        <p:spPr>
          <a:xfrm>
            <a:off x="4808854" y="4003524"/>
            <a:ext cx="4822075" cy="2515809"/>
          </a:xfrm>
          <a:prstGeom prst="rect">
            <a:avLst/>
          </a:prstGeom>
        </p:spPr>
      </p:pic>
    </p:spTree>
    <p:extLst>
      <p:ext uri="{BB962C8B-B14F-4D97-AF65-F5344CB8AC3E}">
        <p14:creationId xmlns:p14="http://schemas.microsoft.com/office/powerpoint/2010/main" val="2813436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450546"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t>C</a:t>
            </a:r>
            <a:r>
              <a:rPr lang="en-US" sz="3600" b="1" dirty="0" smtClean="0"/>
              <a:t>ontrol theory is ubiquitous</a:t>
            </a:r>
            <a:endParaRPr lang="en-US" sz="3600" b="1" dirty="0"/>
          </a:p>
        </p:txBody>
      </p:sp>
      <p:sp>
        <p:nvSpPr>
          <p:cNvPr id="2" name="Rectangle 1"/>
          <p:cNvSpPr/>
          <p:nvPr/>
        </p:nvSpPr>
        <p:spPr>
          <a:xfrm>
            <a:off x="254001" y="1073789"/>
            <a:ext cx="5934362" cy="1692771"/>
          </a:xfrm>
          <a:prstGeom prst="rect">
            <a:avLst/>
          </a:prstGeom>
        </p:spPr>
        <p:txBody>
          <a:bodyPr wrap="square">
            <a:spAutoFit/>
          </a:bodyPr>
          <a:lstStyle/>
          <a:p>
            <a:pPr marL="342900" indent="-342900" algn="l">
              <a:buFont typeface="Arial"/>
              <a:buChar char="•"/>
            </a:pPr>
            <a:r>
              <a:rPr lang="en-US" sz="2400" dirty="0" smtClean="0"/>
              <a:t>Biological systems</a:t>
            </a:r>
          </a:p>
          <a:p>
            <a:pPr algn="l"/>
            <a:r>
              <a:rPr lang="en-US" sz="1600" dirty="0" smtClean="0"/>
              <a:t>	-Regulation </a:t>
            </a:r>
            <a:r>
              <a:rPr lang="en-US" sz="1600" dirty="0"/>
              <a:t>of hormones</a:t>
            </a:r>
          </a:p>
          <a:p>
            <a:pPr algn="l"/>
            <a:r>
              <a:rPr lang="en-US" sz="1600" dirty="0" smtClean="0"/>
              <a:t>	-Blood rate</a:t>
            </a:r>
            <a:endParaRPr lang="en-US" sz="1600" dirty="0"/>
          </a:p>
          <a:p>
            <a:pPr algn="l"/>
            <a:r>
              <a:rPr lang="en-US" sz="1600" dirty="0" smtClean="0"/>
              <a:t>	-Breathing</a:t>
            </a:r>
            <a:endParaRPr lang="en-US" sz="1600" dirty="0"/>
          </a:p>
          <a:p>
            <a:pPr algn="l"/>
            <a:r>
              <a:rPr lang="en-US" sz="1600" dirty="0" smtClean="0"/>
              <a:t>	-etc.</a:t>
            </a:r>
            <a:endParaRPr lang="en-US" sz="1600" dirty="0"/>
          </a:p>
          <a:p>
            <a:pPr algn="l"/>
            <a:endParaRPr lang="en-US" sz="1600" dirty="0">
              <a:latin typeface="Arial"/>
              <a:cs typeface="Arial"/>
            </a:endParaRPr>
          </a:p>
        </p:txBody>
      </p:sp>
      <p:sp>
        <p:nvSpPr>
          <p:cNvPr id="7" name="Rectangle 6"/>
          <p:cNvSpPr/>
          <p:nvPr/>
        </p:nvSpPr>
        <p:spPr>
          <a:xfrm>
            <a:off x="309639" y="3633141"/>
            <a:ext cx="5934362" cy="954107"/>
          </a:xfrm>
          <a:prstGeom prst="rect">
            <a:avLst/>
          </a:prstGeom>
        </p:spPr>
        <p:txBody>
          <a:bodyPr wrap="square">
            <a:spAutoFit/>
          </a:bodyPr>
          <a:lstStyle/>
          <a:p>
            <a:pPr marL="342900" indent="-342900" algn="l">
              <a:buFont typeface="Arial"/>
              <a:buChar char="•"/>
            </a:pPr>
            <a:r>
              <a:rPr lang="en-US" sz="2400" dirty="0" smtClean="0"/>
              <a:t>Power networks</a:t>
            </a:r>
          </a:p>
          <a:p>
            <a:pPr algn="l"/>
            <a:r>
              <a:rPr lang="en-US" sz="1600" dirty="0" smtClean="0"/>
              <a:t>	-Switching </a:t>
            </a:r>
            <a:r>
              <a:rPr lang="en-US" sz="1600" dirty="0"/>
              <a:t>in supplies</a:t>
            </a:r>
          </a:p>
          <a:p>
            <a:pPr algn="l"/>
            <a:endParaRPr lang="en-US" sz="1600" dirty="0">
              <a:latin typeface="Arial"/>
              <a:cs typeface="Arial"/>
            </a:endParaRPr>
          </a:p>
        </p:txBody>
      </p:sp>
      <p:pic>
        <p:nvPicPr>
          <p:cNvPr id="3" name="Picture 2"/>
          <p:cNvPicPr>
            <a:picLocks noChangeAspect="1"/>
          </p:cNvPicPr>
          <p:nvPr/>
        </p:nvPicPr>
        <p:blipFill>
          <a:blip r:embed="rId2"/>
          <a:stretch>
            <a:fillRect/>
          </a:stretch>
        </p:blipFill>
        <p:spPr>
          <a:xfrm>
            <a:off x="4672515" y="3787019"/>
            <a:ext cx="4854903" cy="2950028"/>
          </a:xfrm>
          <a:prstGeom prst="rect">
            <a:avLst/>
          </a:prstGeom>
        </p:spPr>
      </p:pic>
      <p:pic>
        <p:nvPicPr>
          <p:cNvPr id="10" name="Picture 9"/>
          <p:cNvPicPr>
            <a:picLocks noChangeAspect="1"/>
          </p:cNvPicPr>
          <p:nvPr/>
        </p:nvPicPr>
        <p:blipFill>
          <a:blip r:embed="rId3"/>
          <a:stretch>
            <a:fillRect/>
          </a:stretch>
        </p:blipFill>
        <p:spPr>
          <a:xfrm>
            <a:off x="5394476" y="665844"/>
            <a:ext cx="3371548" cy="2926504"/>
          </a:xfrm>
          <a:prstGeom prst="rect">
            <a:avLst/>
          </a:prstGeom>
        </p:spPr>
      </p:pic>
    </p:spTree>
    <p:extLst>
      <p:ext uri="{BB962C8B-B14F-4D97-AF65-F5344CB8AC3E}">
        <p14:creationId xmlns:p14="http://schemas.microsoft.com/office/powerpoint/2010/main" val="19304117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724978" y="5079585"/>
            <a:ext cx="4806069" cy="1778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4100" name="Text Box 4"/>
          <p:cNvSpPr txBox="1">
            <a:spLocks noChangeArrowheads="1"/>
          </p:cNvSpPr>
          <p:nvPr/>
        </p:nvSpPr>
        <p:spPr bwMode="auto">
          <a:xfrm>
            <a:off x="41994" y="5471006"/>
            <a:ext cx="4367362" cy="120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a:r>
              <a:rPr lang="en-US" sz="2400" b="1" dirty="0">
                <a:latin typeface="Arial"/>
                <a:cs typeface="Arial"/>
              </a:rPr>
              <a:t>Multivariable Control </a:t>
            </a:r>
            <a:r>
              <a:rPr lang="en-US" sz="2400" b="1" dirty="0" smtClean="0">
                <a:latin typeface="Arial"/>
                <a:cs typeface="Arial"/>
              </a:rPr>
              <a:t>System</a:t>
            </a:r>
          </a:p>
          <a:p>
            <a:pPr algn="l"/>
            <a:r>
              <a:rPr lang="en-US" sz="2400" dirty="0" smtClean="0">
                <a:latin typeface="Arial"/>
                <a:cs typeface="Arial"/>
              </a:rPr>
              <a:t>Multiple inputs and outputs</a:t>
            </a:r>
            <a:endParaRPr lang="en-US" sz="2400" dirty="0">
              <a:latin typeface="Arial"/>
              <a:cs typeface="Arial"/>
            </a:endParaRPr>
          </a:p>
        </p:txBody>
      </p:sp>
      <p:sp>
        <p:nvSpPr>
          <p:cNvPr id="4106" name="Text Box 10"/>
          <p:cNvSpPr txBox="1">
            <a:spLocks noChangeArrowheads="1"/>
          </p:cNvSpPr>
          <p:nvPr/>
        </p:nvSpPr>
        <p:spPr bwMode="auto">
          <a:xfrm>
            <a:off x="0" y="889001"/>
            <a:ext cx="421005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a:r>
              <a:rPr lang="en-US" sz="2400" b="1" dirty="0">
                <a:latin typeface="Arial"/>
                <a:cs typeface="Arial"/>
              </a:rPr>
              <a:t>Open-Loop Control Systems</a:t>
            </a:r>
            <a:r>
              <a:rPr lang="en-US" sz="2400" dirty="0">
                <a:latin typeface="Arial"/>
                <a:cs typeface="Arial"/>
              </a:rPr>
              <a:t> utilize a </a:t>
            </a:r>
            <a:r>
              <a:rPr lang="en-US" sz="2400" dirty="0" smtClean="0">
                <a:latin typeface="Arial"/>
                <a:cs typeface="Arial"/>
              </a:rPr>
              <a:t>feed forward controller </a:t>
            </a:r>
            <a:r>
              <a:rPr lang="en-US" sz="2400" dirty="0">
                <a:latin typeface="Arial"/>
                <a:cs typeface="Arial"/>
              </a:rPr>
              <a:t>or control actuator to obtain the desired </a:t>
            </a:r>
            <a:r>
              <a:rPr lang="en-US" sz="2400" dirty="0" smtClean="0">
                <a:latin typeface="Arial"/>
                <a:cs typeface="Arial"/>
              </a:rPr>
              <a:t>response.</a:t>
            </a:r>
            <a:endParaRPr lang="en-US" sz="2400" dirty="0">
              <a:latin typeface="Arial"/>
              <a:cs typeface="Arial"/>
            </a:endParaRPr>
          </a:p>
        </p:txBody>
      </p:sp>
      <p:sp>
        <p:nvSpPr>
          <p:cNvPr id="4107" name="Text Box 11"/>
          <p:cNvSpPr txBox="1">
            <a:spLocks noChangeArrowheads="1"/>
          </p:cNvSpPr>
          <p:nvPr/>
        </p:nvSpPr>
        <p:spPr bwMode="auto">
          <a:xfrm>
            <a:off x="0" y="3013365"/>
            <a:ext cx="3923001"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a:r>
              <a:rPr lang="en-US" sz="2400" b="1" dirty="0">
                <a:latin typeface="Arial"/>
                <a:cs typeface="Arial"/>
              </a:rPr>
              <a:t>Closed-Loop Control Systems</a:t>
            </a:r>
            <a:r>
              <a:rPr lang="en-US" sz="2400" dirty="0">
                <a:latin typeface="Arial"/>
                <a:cs typeface="Arial"/>
              </a:rPr>
              <a:t> utilizes feedback to compare the actual output to the desired output response.</a:t>
            </a:r>
          </a:p>
        </p:txBody>
      </p:sp>
      <p:sp>
        <p:nvSpPr>
          <p:cNvPr id="12" name="Title 1"/>
          <p:cNvSpPr txBox="1">
            <a:spLocks/>
          </p:cNvSpPr>
          <p:nvPr/>
        </p:nvSpPr>
        <p:spPr>
          <a:xfrm>
            <a:off x="450546"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t>Types of control systems</a:t>
            </a:r>
          </a:p>
        </p:txBody>
      </p:sp>
      <p:pic>
        <p:nvPicPr>
          <p:cNvPr id="2" name="Picture 1"/>
          <p:cNvPicPr>
            <a:picLocks noChangeAspect="1"/>
          </p:cNvPicPr>
          <p:nvPr/>
        </p:nvPicPr>
        <p:blipFill>
          <a:blip r:embed="rId3"/>
          <a:stretch>
            <a:fillRect/>
          </a:stretch>
        </p:blipFill>
        <p:spPr>
          <a:xfrm>
            <a:off x="4064000" y="943534"/>
            <a:ext cx="5708952" cy="1163266"/>
          </a:xfrm>
          <a:prstGeom prst="rect">
            <a:avLst/>
          </a:prstGeom>
        </p:spPr>
      </p:pic>
      <p:pic>
        <p:nvPicPr>
          <p:cNvPr id="4" name="Picture 3"/>
          <p:cNvPicPr>
            <a:picLocks noChangeAspect="1"/>
          </p:cNvPicPr>
          <p:nvPr/>
        </p:nvPicPr>
        <p:blipFill>
          <a:blip r:embed="rId4"/>
          <a:stretch>
            <a:fillRect/>
          </a:stretch>
        </p:blipFill>
        <p:spPr>
          <a:xfrm>
            <a:off x="4039809" y="2842381"/>
            <a:ext cx="5694019" cy="1743793"/>
          </a:xfrm>
          <a:prstGeom prst="rect">
            <a:avLst/>
          </a:prstGeom>
        </p:spPr>
      </p:pic>
    </p:spTree>
    <p:extLst>
      <p:ext uri="{BB962C8B-B14F-4D97-AF65-F5344CB8AC3E}">
        <p14:creationId xmlns:p14="http://schemas.microsoft.com/office/powerpoint/2010/main" val="247629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0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9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0" grpId="0"/>
      <p:bldP spid="4106" grpId="0"/>
      <p:bldP spid="410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
          </p:nvPr>
        </p:nvSpPr>
        <p:spPr>
          <a:xfrm>
            <a:off x="715433" y="4698469"/>
            <a:ext cx="8580967" cy="483130"/>
          </a:xfrm>
        </p:spPr>
        <p:txBody>
          <a:bodyPr>
            <a:normAutofit fontScale="92500"/>
          </a:bodyPr>
          <a:lstStyle/>
          <a:p>
            <a:r>
              <a:rPr lang="en-US" sz="2400" dirty="0">
                <a:hlinkClick r:id="rId3"/>
              </a:rPr>
              <a:t>http://</a:t>
            </a:r>
            <a:r>
              <a:rPr lang="en-US" sz="2400" dirty="0" err="1">
                <a:hlinkClick r:id="rId3"/>
              </a:rPr>
              <a:t>www.cds.caltech.edu</a:t>
            </a:r>
            <a:r>
              <a:rPr lang="en-US" sz="2400" dirty="0">
                <a:hlinkClick r:id="rId3"/>
              </a:rPr>
              <a:t>/~</a:t>
            </a:r>
            <a:r>
              <a:rPr lang="en-US" sz="2400" dirty="0" err="1">
                <a:hlinkClick r:id="rId3"/>
              </a:rPr>
              <a:t>murray</a:t>
            </a:r>
            <a:r>
              <a:rPr lang="en-US" sz="2400" dirty="0">
                <a:hlinkClick r:id="rId3"/>
              </a:rPr>
              <a:t>/</a:t>
            </a:r>
            <a:r>
              <a:rPr lang="en-US" sz="2400" dirty="0" err="1">
                <a:hlinkClick r:id="rId3"/>
              </a:rPr>
              <a:t>amwiki</a:t>
            </a:r>
            <a:r>
              <a:rPr lang="en-US" sz="2400" dirty="0">
                <a:hlinkClick r:id="rId3"/>
              </a:rPr>
              <a:t>/</a:t>
            </a:r>
            <a:r>
              <a:rPr lang="en-US" sz="2400" dirty="0" err="1">
                <a:hlinkClick r:id="rId3"/>
              </a:rPr>
              <a:t>index.php</a:t>
            </a:r>
            <a:r>
              <a:rPr lang="en-US" sz="2400" dirty="0">
                <a:hlinkClick r:id="rId3"/>
              </a:rPr>
              <a:t>/</a:t>
            </a:r>
            <a:r>
              <a:rPr lang="en-US" sz="2400" dirty="0" err="1">
                <a:hlinkClick r:id="rId3"/>
              </a:rPr>
              <a:t>Main_Page</a:t>
            </a:r>
            <a:endParaRPr lang="en-US" sz="2400" dirty="0">
              <a:latin typeface="Arial"/>
              <a:cs typeface="Arial"/>
            </a:endParaRPr>
          </a:p>
        </p:txBody>
      </p:sp>
      <p:sp>
        <p:nvSpPr>
          <p:cNvPr id="4" name="Title 1"/>
          <p:cNvSpPr txBox="1">
            <a:spLocks/>
          </p:cNvSpPr>
          <p:nvPr/>
        </p:nvSpPr>
        <p:spPr>
          <a:xfrm>
            <a:off x="450546"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latin typeface="Arial"/>
                <a:cs typeface="Arial"/>
              </a:rPr>
              <a:t>Resources</a:t>
            </a:r>
            <a:endParaRPr lang="en-US" sz="3600" b="1" dirty="0">
              <a:latin typeface="Arial"/>
              <a:cs typeface="Arial"/>
            </a:endParaRPr>
          </a:p>
        </p:txBody>
      </p:sp>
      <p:pic>
        <p:nvPicPr>
          <p:cNvPr id="3" name="Picture 2"/>
          <p:cNvPicPr>
            <a:picLocks noChangeAspect="1"/>
          </p:cNvPicPr>
          <p:nvPr/>
        </p:nvPicPr>
        <p:blipFill>
          <a:blip r:embed="rId4"/>
          <a:stretch>
            <a:fillRect/>
          </a:stretch>
        </p:blipFill>
        <p:spPr>
          <a:xfrm>
            <a:off x="690919" y="730251"/>
            <a:ext cx="2272412" cy="3469216"/>
          </a:xfrm>
          <a:prstGeom prst="rect">
            <a:avLst/>
          </a:prstGeom>
        </p:spPr>
      </p:pic>
      <p:pic>
        <p:nvPicPr>
          <p:cNvPr id="5" name="Picture 4"/>
          <p:cNvPicPr>
            <a:picLocks noChangeAspect="1"/>
          </p:cNvPicPr>
          <p:nvPr/>
        </p:nvPicPr>
        <p:blipFill>
          <a:blip r:embed="rId5"/>
          <a:stretch>
            <a:fillRect/>
          </a:stretch>
        </p:blipFill>
        <p:spPr>
          <a:xfrm>
            <a:off x="3574827" y="766234"/>
            <a:ext cx="2317972" cy="3314700"/>
          </a:xfrm>
          <a:prstGeom prst="rect">
            <a:avLst/>
          </a:prstGeom>
        </p:spPr>
      </p:pic>
      <p:pic>
        <p:nvPicPr>
          <p:cNvPr id="6" name="Picture 5"/>
          <p:cNvPicPr>
            <a:picLocks noChangeAspect="1"/>
          </p:cNvPicPr>
          <p:nvPr/>
        </p:nvPicPr>
        <p:blipFill>
          <a:blip r:embed="rId6"/>
          <a:stretch>
            <a:fillRect/>
          </a:stretch>
        </p:blipFill>
        <p:spPr>
          <a:xfrm>
            <a:off x="6654800" y="745065"/>
            <a:ext cx="2662766" cy="3507057"/>
          </a:xfrm>
          <a:prstGeom prst="rect">
            <a:avLst/>
          </a:prstGeom>
        </p:spPr>
      </p:pic>
      <p:sp>
        <p:nvSpPr>
          <p:cNvPr id="7" name="Down Arrow 6"/>
          <p:cNvSpPr/>
          <p:nvPr/>
        </p:nvSpPr>
        <p:spPr>
          <a:xfrm>
            <a:off x="4419600" y="4080932"/>
            <a:ext cx="484632" cy="60960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7"/>
          <a:stretch>
            <a:fillRect/>
          </a:stretch>
        </p:blipFill>
        <p:spPr>
          <a:xfrm>
            <a:off x="406400" y="5071533"/>
            <a:ext cx="4025900" cy="1612900"/>
          </a:xfrm>
          <a:prstGeom prst="rect">
            <a:avLst/>
          </a:prstGeom>
        </p:spPr>
      </p:pic>
      <p:sp>
        <p:nvSpPr>
          <p:cNvPr id="9" name="Rectangle 8"/>
          <p:cNvSpPr/>
          <p:nvPr/>
        </p:nvSpPr>
        <p:spPr>
          <a:xfrm>
            <a:off x="5428006" y="5750467"/>
            <a:ext cx="3926789" cy="369332"/>
          </a:xfrm>
          <a:prstGeom prst="rect">
            <a:avLst/>
          </a:prstGeom>
        </p:spPr>
        <p:txBody>
          <a:bodyPr wrap="none">
            <a:spAutoFit/>
          </a:bodyPr>
          <a:lstStyle/>
          <a:p>
            <a:r>
              <a:rPr lang="en-US" dirty="0">
                <a:hlinkClick r:id="rId8"/>
              </a:rPr>
              <a:t>http://</a:t>
            </a:r>
            <a:r>
              <a:rPr lang="en-US" dirty="0" err="1">
                <a:hlinkClick r:id="rId8"/>
              </a:rPr>
              <a:t>ctms.engin.umich.edu</a:t>
            </a:r>
            <a:r>
              <a:rPr lang="en-US" dirty="0">
                <a:hlinkClick r:id="rId8"/>
              </a:rPr>
              <a:t>/CTMS</a:t>
            </a:r>
            <a:endParaRPr lang="en-US" dirty="0"/>
          </a:p>
        </p:txBody>
      </p:sp>
      <p:sp>
        <p:nvSpPr>
          <p:cNvPr id="10" name="Down Arrow 9"/>
          <p:cNvSpPr/>
          <p:nvPr/>
        </p:nvSpPr>
        <p:spPr>
          <a:xfrm rot="16200000">
            <a:off x="4741333" y="5621865"/>
            <a:ext cx="484632" cy="60960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29825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825894" y="6882"/>
            <a:ext cx="8229600" cy="60271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a:latin typeface="Arial" charset="0"/>
              </a:rPr>
              <a:t>Trajectory generation</a:t>
            </a:r>
          </a:p>
        </p:txBody>
      </p:sp>
      <p:sp>
        <p:nvSpPr>
          <p:cNvPr id="2" name="Rectangle 1"/>
          <p:cNvSpPr/>
          <p:nvPr/>
        </p:nvSpPr>
        <p:spPr>
          <a:xfrm>
            <a:off x="441177" y="4644419"/>
            <a:ext cx="8999034" cy="1938992"/>
          </a:xfrm>
          <a:prstGeom prst="rect">
            <a:avLst/>
          </a:prstGeom>
        </p:spPr>
        <p:txBody>
          <a:bodyPr wrap="square">
            <a:spAutoFit/>
          </a:bodyPr>
          <a:lstStyle/>
          <a:p>
            <a:pPr marL="342900" indent="-342900" algn="l">
              <a:buFont typeface="Arial" charset="0"/>
              <a:buChar char="•"/>
            </a:pPr>
            <a:r>
              <a:rPr lang="en-GB" sz="2000" dirty="0" smtClean="0">
                <a:latin typeface="Arial" charset="0"/>
                <a:ea typeface="Arial" charset="0"/>
                <a:cs typeface="Arial" charset="0"/>
              </a:rPr>
              <a:t>To </a:t>
            </a:r>
            <a:r>
              <a:rPr lang="en-GB" sz="2000" dirty="0">
                <a:latin typeface="Arial" charset="0"/>
                <a:ea typeface="Arial" charset="0"/>
                <a:cs typeface="Arial" charset="0"/>
              </a:rPr>
              <a:t>produce a movement trajectory, a separate module is usually used to generate the goal in a feed forward manner. </a:t>
            </a:r>
            <a:endParaRPr lang="en-GB" sz="2000" dirty="0" smtClean="0">
              <a:latin typeface="Arial" charset="0"/>
              <a:ea typeface="Arial" charset="0"/>
              <a:cs typeface="Arial" charset="0"/>
            </a:endParaRPr>
          </a:p>
          <a:p>
            <a:pPr marL="342900" indent="-342900" algn="l">
              <a:buFont typeface="Arial" charset="0"/>
              <a:buChar char="•"/>
            </a:pPr>
            <a:endParaRPr lang="en-GB" sz="2000" dirty="0" smtClean="0">
              <a:latin typeface="Arial" charset="0"/>
              <a:ea typeface="Arial" charset="0"/>
              <a:cs typeface="Arial" charset="0"/>
            </a:endParaRPr>
          </a:p>
          <a:p>
            <a:pPr marL="342900" indent="-342900" algn="l">
              <a:buFont typeface="Arial" charset="0"/>
              <a:buChar char="•"/>
            </a:pPr>
            <a:r>
              <a:rPr lang="en-GB" sz="2000" dirty="0" smtClean="0">
                <a:latin typeface="Arial" charset="0"/>
                <a:ea typeface="Arial" charset="0"/>
                <a:cs typeface="Arial" charset="0"/>
              </a:rPr>
              <a:t>In </a:t>
            </a:r>
            <a:r>
              <a:rPr lang="en-GB" sz="2000" dirty="0">
                <a:latin typeface="Arial" charset="0"/>
                <a:ea typeface="Arial" charset="0"/>
                <a:cs typeface="Arial" charset="0"/>
              </a:rPr>
              <a:t>this scheme, although the controller can use feedback from the plant and its measured output, no feedback is used in the generation of the goal trajectory. </a:t>
            </a:r>
            <a:endParaRPr lang="en-US" sz="2000" dirty="0">
              <a:latin typeface="Arial" charset="0"/>
              <a:ea typeface="Arial" charset="0"/>
              <a:cs typeface="Arial" charset="0"/>
            </a:endParaRPr>
          </a:p>
        </p:txBody>
      </p:sp>
      <p:pic>
        <p:nvPicPr>
          <p:cNvPr id="7" name="Picture 6" descr="../../../../../../Dropbox/Apps/drawio/ControllerTrajectoryGen."/>
          <p:cNvPicPr/>
          <p:nvPr/>
        </p:nvPicPr>
        <p:blipFill>
          <a:blip r:embed="rId2">
            <a:extLst>
              <a:ext uri="{28A0092B-C50C-407E-A947-70E740481C1C}">
                <a14:useLocalDpi xmlns:a14="http://schemas.microsoft.com/office/drawing/2010/main"/>
              </a:ext>
            </a:extLst>
          </a:blip>
          <a:srcRect/>
          <a:stretch>
            <a:fillRect/>
          </a:stretch>
        </p:blipFill>
        <p:spPr bwMode="auto">
          <a:xfrm>
            <a:off x="996588" y="1226895"/>
            <a:ext cx="7721743" cy="1169463"/>
          </a:xfrm>
          <a:prstGeom prst="rect">
            <a:avLst/>
          </a:prstGeom>
          <a:noFill/>
          <a:ln>
            <a:noFill/>
          </a:ln>
        </p:spPr>
      </p:pic>
    </p:spTree>
    <p:extLst>
      <p:ext uri="{BB962C8B-B14F-4D97-AF65-F5344CB8AC3E}">
        <p14:creationId xmlns:p14="http://schemas.microsoft.com/office/powerpoint/2010/main" val="788581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2"/>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825894" y="6882"/>
            <a:ext cx="8229600" cy="60271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smtClean="0">
                <a:latin typeface="Arial" charset="0"/>
              </a:rPr>
              <a:t>Feedforward control</a:t>
            </a:r>
            <a:endParaRPr lang="en-US" sz="3200" b="1" dirty="0">
              <a:latin typeface="Arial" charset="0"/>
            </a:endParaRPr>
          </a:p>
        </p:txBody>
      </p:sp>
      <p:pic>
        <p:nvPicPr>
          <p:cNvPr id="5" name="Picture 4" descr="../../../../../../Dropbox/Apps/drawio/ControllerTrajectoryGen."/>
          <p:cNvPicPr/>
          <p:nvPr/>
        </p:nvPicPr>
        <p:blipFill>
          <a:blip r:embed="rId2">
            <a:extLst>
              <a:ext uri="{28A0092B-C50C-407E-A947-70E740481C1C}">
                <a14:useLocalDpi xmlns:a14="http://schemas.microsoft.com/office/drawing/2010/main"/>
              </a:ext>
            </a:extLst>
          </a:blip>
          <a:srcRect/>
          <a:stretch>
            <a:fillRect/>
          </a:stretch>
        </p:blipFill>
        <p:spPr bwMode="auto">
          <a:xfrm>
            <a:off x="996588" y="1226895"/>
            <a:ext cx="7721743" cy="1169463"/>
          </a:xfrm>
          <a:prstGeom prst="rect">
            <a:avLst/>
          </a:prstGeom>
          <a:noFill/>
          <a:ln>
            <a:noFill/>
          </a:ln>
        </p:spPr>
      </p:pic>
      <p:sp>
        <p:nvSpPr>
          <p:cNvPr id="2" name="Rectangle 1"/>
          <p:cNvSpPr/>
          <p:nvPr/>
        </p:nvSpPr>
        <p:spPr>
          <a:xfrm>
            <a:off x="441176" y="3205912"/>
            <a:ext cx="8999034" cy="3477875"/>
          </a:xfrm>
          <a:prstGeom prst="rect">
            <a:avLst/>
          </a:prstGeom>
        </p:spPr>
        <p:txBody>
          <a:bodyPr wrap="square">
            <a:spAutoFit/>
          </a:bodyPr>
          <a:lstStyle/>
          <a:p>
            <a:pPr marL="342900" indent="-342900" algn="l">
              <a:buFont typeface="Arial" charset="0"/>
              <a:buChar char="•"/>
            </a:pPr>
            <a:r>
              <a:rPr lang="en-US" sz="2000" dirty="0" smtClean="0">
                <a:latin typeface="Arial" charset="0"/>
                <a:ea typeface="Arial" charset="0"/>
                <a:cs typeface="Arial" charset="0"/>
              </a:rPr>
              <a:t>Basic </a:t>
            </a:r>
            <a:r>
              <a:rPr lang="en-US" sz="2000" dirty="0">
                <a:latin typeface="Arial" charset="0"/>
                <a:ea typeface="Arial" charset="0"/>
                <a:cs typeface="Arial" charset="0"/>
              </a:rPr>
              <a:t>pre-processing idea where the goal signal corresponds with a given output. </a:t>
            </a:r>
            <a:endParaRPr lang="en-US" sz="2000" dirty="0" smtClean="0">
              <a:latin typeface="Arial" charset="0"/>
              <a:ea typeface="Arial" charset="0"/>
              <a:cs typeface="Arial" charset="0"/>
            </a:endParaRPr>
          </a:p>
          <a:p>
            <a:pPr marL="342900" indent="-342900" algn="l">
              <a:buFont typeface="Arial" charset="0"/>
              <a:buChar char="•"/>
            </a:pPr>
            <a:r>
              <a:rPr lang="en-US" sz="2000" dirty="0" smtClean="0">
                <a:latin typeface="Arial" charset="0"/>
                <a:ea typeface="Arial" charset="0"/>
                <a:cs typeface="Arial" charset="0"/>
              </a:rPr>
              <a:t>We </a:t>
            </a:r>
            <a:r>
              <a:rPr lang="en-US" sz="2000" dirty="0">
                <a:latin typeface="Arial" charset="0"/>
                <a:ea typeface="Arial" charset="0"/>
                <a:cs typeface="Arial" charset="0"/>
              </a:rPr>
              <a:t>generally need to find a way to convert the goal into an effective signal to control input to the plant. </a:t>
            </a:r>
            <a:endParaRPr lang="en-US" sz="2000" dirty="0" smtClean="0">
              <a:latin typeface="Arial" charset="0"/>
              <a:ea typeface="Arial" charset="0"/>
              <a:cs typeface="Arial" charset="0"/>
            </a:endParaRPr>
          </a:p>
          <a:p>
            <a:pPr marL="342900" indent="-342900" algn="l">
              <a:buFont typeface="Arial" charset="0"/>
              <a:buChar char="•"/>
            </a:pPr>
            <a:r>
              <a:rPr lang="en-US" sz="2000" dirty="0" smtClean="0">
                <a:latin typeface="Arial" charset="0"/>
                <a:ea typeface="Arial" charset="0"/>
                <a:cs typeface="Arial" charset="0"/>
              </a:rPr>
              <a:t>An </a:t>
            </a:r>
            <a:r>
              <a:rPr lang="en-US" sz="2000" dirty="0">
                <a:latin typeface="Arial" charset="0"/>
                <a:ea typeface="Arial" charset="0"/>
                <a:cs typeface="Arial" charset="0"/>
              </a:rPr>
              <a:t>inverse model maps the input goal to the signal needed to control the plant. </a:t>
            </a:r>
            <a:endParaRPr lang="en-US" sz="2000" dirty="0" smtClean="0">
              <a:latin typeface="Arial" charset="0"/>
              <a:ea typeface="Arial" charset="0"/>
              <a:cs typeface="Arial" charset="0"/>
            </a:endParaRPr>
          </a:p>
          <a:p>
            <a:pPr marL="342900" indent="-342900" algn="l">
              <a:buFont typeface="Arial" charset="0"/>
              <a:buChar char="•"/>
            </a:pPr>
            <a:r>
              <a:rPr lang="en-US" sz="2000" dirty="0" smtClean="0">
                <a:latin typeface="Arial" charset="0"/>
                <a:ea typeface="Arial" charset="0"/>
                <a:cs typeface="Arial" charset="0"/>
              </a:rPr>
              <a:t>One </a:t>
            </a:r>
            <a:r>
              <a:rPr lang="en-US" sz="2000" dirty="0">
                <a:latin typeface="Arial" charset="0"/>
                <a:ea typeface="Arial" charset="0"/>
                <a:cs typeface="Arial" charset="0"/>
              </a:rPr>
              <a:t>simple feed forward way to achieve </a:t>
            </a:r>
            <a:r>
              <a:rPr lang="en-US" sz="2000" dirty="0" smtClean="0">
                <a:latin typeface="Arial" charset="0"/>
                <a:ea typeface="Arial" charset="0"/>
                <a:cs typeface="Arial" charset="0"/>
              </a:rPr>
              <a:t>this is </a:t>
            </a:r>
            <a:r>
              <a:rPr lang="en-US" sz="2000" dirty="0">
                <a:latin typeface="Arial" charset="0"/>
                <a:ea typeface="Arial" charset="0"/>
                <a:cs typeface="Arial" charset="0"/>
              </a:rPr>
              <a:t>to provide the input signal with an inverse model of the plant </a:t>
            </a:r>
            <a:endParaRPr lang="en-US" sz="2000" dirty="0" smtClean="0">
              <a:latin typeface="Arial" charset="0"/>
              <a:ea typeface="Arial" charset="0"/>
              <a:cs typeface="Arial" charset="0"/>
            </a:endParaRPr>
          </a:p>
          <a:p>
            <a:pPr marL="342900" indent="-342900" algn="l">
              <a:buFont typeface="Arial" charset="0"/>
              <a:buChar char="•"/>
            </a:pPr>
            <a:r>
              <a:rPr lang="en-US" sz="2000" dirty="0" smtClean="0">
                <a:latin typeface="Arial" charset="0"/>
                <a:ea typeface="Arial" charset="0"/>
                <a:cs typeface="Arial" charset="0"/>
              </a:rPr>
              <a:t>However</a:t>
            </a:r>
            <a:r>
              <a:rPr lang="en-US" sz="2000" dirty="0">
                <a:latin typeface="Arial" charset="0"/>
                <a:ea typeface="Arial" charset="0"/>
                <a:cs typeface="Arial" charset="0"/>
              </a:rPr>
              <a:t>, such feed forward control assumes that it is known exactly how the plant will behave and these schemes cannot account for unexpected disturbances present in the task. </a:t>
            </a:r>
            <a:endParaRPr lang="en-GB" sz="2000" dirty="0">
              <a:latin typeface="Arial" charset="0"/>
              <a:ea typeface="Arial" charset="0"/>
              <a:cs typeface="Arial" charset="0"/>
            </a:endParaRPr>
          </a:p>
        </p:txBody>
      </p:sp>
    </p:spTree>
    <p:extLst>
      <p:ext uri="{BB962C8B-B14F-4D97-AF65-F5344CB8AC3E}">
        <p14:creationId xmlns:p14="http://schemas.microsoft.com/office/powerpoint/2010/main" val="3717689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2"/>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20804" y="838211"/>
            <a:ext cx="6652532" cy="857249"/>
            <a:chOff x="1979481" y="2571751"/>
            <a:chExt cx="6140801" cy="857249"/>
          </a:xfrm>
        </p:grpSpPr>
        <p:sp>
          <p:nvSpPr>
            <p:cNvPr id="5" name="矩形 3"/>
            <p:cNvSpPr>
              <a:spLocks noChangeArrowheads="1"/>
            </p:cNvSpPr>
            <p:nvPr/>
          </p:nvSpPr>
          <p:spPr bwMode="auto">
            <a:xfrm>
              <a:off x="2985559" y="2914650"/>
              <a:ext cx="1702594" cy="514350"/>
            </a:xfrm>
            <a:prstGeom prst="rect">
              <a:avLst/>
            </a:prstGeom>
            <a:solidFill>
              <a:srgbClr val="FFFF00"/>
            </a:solidFill>
            <a:ln w="12700">
              <a:solidFill>
                <a:srgbClr val="9B320E"/>
              </a:solidFill>
              <a:miter lim="800000"/>
              <a:headEnd/>
              <a:tailEnd/>
            </a:ln>
          </p:spPr>
          <p:txBody>
            <a:bodyPr anchor="ctr"/>
            <a:lstStyle/>
            <a:p>
              <a:pPr algn="ctr"/>
              <a:r>
                <a:rPr lang="en-US" altLang="zh-CN" sz="1600" b="1" dirty="0">
                  <a:latin typeface="Comic Sans MS" charset="0"/>
                </a:rPr>
                <a:t>CONTROLLER</a:t>
              </a:r>
              <a:endParaRPr lang="zh-CN" altLang="en-US" sz="1600" b="1" dirty="0">
                <a:latin typeface="Comic Sans MS" charset="0"/>
              </a:endParaRPr>
            </a:p>
          </p:txBody>
        </p:sp>
        <p:sp>
          <p:nvSpPr>
            <p:cNvPr id="6" name="矩形 4"/>
            <p:cNvSpPr>
              <a:spLocks noChangeArrowheads="1"/>
            </p:cNvSpPr>
            <p:nvPr/>
          </p:nvSpPr>
          <p:spPr bwMode="auto">
            <a:xfrm>
              <a:off x="5694231" y="2914650"/>
              <a:ext cx="1315640" cy="514350"/>
            </a:xfrm>
            <a:prstGeom prst="rect">
              <a:avLst/>
            </a:prstGeom>
            <a:solidFill>
              <a:srgbClr val="FFFF00"/>
            </a:solidFill>
            <a:ln w="12700">
              <a:solidFill>
                <a:srgbClr val="9B320E"/>
              </a:solidFill>
              <a:miter lim="800000"/>
              <a:headEnd/>
              <a:tailEnd/>
            </a:ln>
          </p:spPr>
          <p:txBody>
            <a:bodyPr anchor="ctr"/>
            <a:lstStyle/>
            <a:p>
              <a:pPr algn="ctr"/>
              <a:r>
                <a:rPr lang="en-US" altLang="zh-CN" sz="1600" b="1">
                  <a:latin typeface="Comic Sans MS" charset="0"/>
                </a:rPr>
                <a:t>PLANT</a:t>
              </a:r>
              <a:endParaRPr lang="zh-CN" altLang="en-US" sz="1600" b="1">
                <a:latin typeface="Comic Sans MS" charset="0"/>
              </a:endParaRPr>
            </a:p>
          </p:txBody>
        </p:sp>
        <p:cxnSp>
          <p:nvCxnSpPr>
            <p:cNvPr id="7" name="直接箭头连接符 5"/>
            <p:cNvCxnSpPr>
              <a:stCxn id="5" idx="3"/>
              <a:endCxn id="6" idx="1"/>
            </p:cNvCxnSpPr>
            <p:nvPr/>
          </p:nvCxnSpPr>
          <p:spPr>
            <a:xfrm>
              <a:off x="4688152" y="3171825"/>
              <a:ext cx="100607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6"/>
            <p:cNvCxnSpPr/>
            <p:nvPr/>
          </p:nvCxnSpPr>
          <p:spPr>
            <a:xfrm>
              <a:off x="7009871" y="3170239"/>
              <a:ext cx="1006079"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7"/>
            <p:cNvCxnSpPr/>
            <p:nvPr/>
          </p:nvCxnSpPr>
          <p:spPr>
            <a:xfrm>
              <a:off x="1979481" y="3171825"/>
              <a:ext cx="100607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8"/>
            <p:cNvSpPr txBox="1">
              <a:spLocks noChangeArrowheads="1"/>
            </p:cNvSpPr>
            <p:nvPr/>
          </p:nvSpPr>
          <p:spPr bwMode="auto">
            <a:xfrm>
              <a:off x="4750256" y="2571751"/>
              <a:ext cx="8956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lang="en-US" altLang="zh-CN">
                  <a:latin typeface="Comic Sans MS" charset="0"/>
                </a:rPr>
                <a:t>Control</a:t>
              </a:r>
              <a:br>
                <a:rPr lang="en-US" altLang="zh-CN">
                  <a:latin typeface="Comic Sans MS" charset="0"/>
                </a:rPr>
              </a:br>
              <a:r>
                <a:rPr lang="en-US" altLang="zh-CN">
                  <a:latin typeface="Comic Sans MS" charset="0"/>
                </a:rPr>
                <a:t> signal</a:t>
              </a:r>
              <a:endParaRPr lang="zh-CN" altLang="en-US" sz="2000" b="1" i="1">
                <a:latin typeface="Comic Sans MS" charset="0"/>
              </a:endParaRPr>
            </a:p>
          </p:txBody>
        </p:sp>
        <p:sp>
          <p:nvSpPr>
            <p:cNvPr id="11" name="TextBox 9"/>
            <p:cNvSpPr txBox="1">
              <a:spLocks noChangeArrowheads="1"/>
            </p:cNvSpPr>
            <p:nvPr/>
          </p:nvSpPr>
          <p:spPr bwMode="auto">
            <a:xfrm>
              <a:off x="7204783" y="2571751"/>
              <a:ext cx="9154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eaLnBrk="1" hangingPunct="1"/>
              <a:r>
                <a:rPr lang="en-US" altLang="zh-CN">
                  <a:latin typeface="Comic Sans MS" charset="0"/>
                </a:rPr>
                <a:t>System</a:t>
              </a:r>
              <a:r>
                <a:rPr lang="zh-CN" altLang="en-US">
                  <a:latin typeface="Comic Sans MS" charset="0"/>
                </a:rPr>
                <a:t> </a:t>
              </a:r>
              <a:endParaRPr lang="en-US" altLang="zh-CN">
                <a:latin typeface="Comic Sans MS" charset="0"/>
              </a:endParaRPr>
            </a:p>
            <a:p>
              <a:pPr eaLnBrk="1" hangingPunct="1"/>
              <a:r>
                <a:rPr lang="en-US" altLang="zh-CN">
                  <a:latin typeface="Comic Sans MS" charset="0"/>
                </a:rPr>
                <a:t>output</a:t>
              </a:r>
            </a:p>
          </p:txBody>
        </p:sp>
        <p:sp>
          <p:nvSpPr>
            <p:cNvPr id="12" name="TextBox 10"/>
            <p:cNvSpPr txBox="1">
              <a:spLocks noChangeArrowheads="1"/>
            </p:cNvSpPr>
            <p:nvPr/>
          </p:nvSpPr>
          <p:spPr bwMode="auto">
            <a:xfrm>
              <a:off x="2052287" y="2571751"/>
              <a:ext cx="9154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lang="en-US" altLang="zh-CN">
                  <a:latin typeface="Comic Sans MS" charset="0"/>
                </a:rPr>
                <a:t>System</a:t>
              </a:r>
              <a:r>
                <a:rPr lang="zh-CN" altLang="en-US">
                  <a:latin typeface="Comic Sans MS" charset="0"/>
                </a:rPr>
                <a:t> </a:t>
              </a:r>
              <a:endParaRPr lang="en-US" altLang="zh-CN">
                <a:latin typeface="Comic Sans MS" charset="0"/>
              </a:endParaRPr>
            </a:p>
            <a:p>
              <a:pPr algn="ctr" eaLnBrk="1" hangingPunct="1"/>
              <a:r>
                <a:rPr lang="en-US" altLang="zh-CN">
                  <a:latin typeface="Comic Sans MS" charset="0"/>
                </a:rPr>
                <a:t>input</a:t>
              </a:r>
            </a:p>
          </p:txBody>
        </p:sp>
      </p:grpSp>
      <p:sp>
        <p:nvSpPr>
          <p:cNvPr id="14" name="Title 1"/>
          <p:cNvSpPr>
            <a:spLocks noGrp="1"/>
          </p:cNvSpPr>
          <p:nvPr>
            <p:ph type="title"/>
          </p:nvPr>
        </p:nvSpPr>
        <p:spPr>
          <a:xfrm>
            <a:off x="495300" y="6882"/>
            <a:ext cx="8915400" cy="602718"/>
          </a:xfrm>
        </p:spPr>
        <p:txBody>
          <a:bodyPr/>
          <a:lstStyle/>
          <a:p>
            <a:r>
              <a:rPr lang="en-US" sz="3200" b="1" dirty="0" smtClean="0">
                <a:latin typeface="Arial" charset="0"/>
              </a:rPr>
              <a:t>Open loop control</a:t>
            </a:r>
            <a:endParaRPr lang="en-US" sz="3200" b="1" dirty="0">
              <a:latin typeface="Arial" charset="0"/>
            </a:endParaRPr>
          </a:p>
        </p:txBody>
      </p:sp>
      <p:sp>
        <p:nvSpPr>
          <p:cNvPr id="32" name="Rectangle 31"/>
          <p:cNvSpPr/>
          <p:nvPr/>
        </p:nvSpPr>
        <p:spPr>
          <a:xfrm>
            <a:off x="381000" y="2108200"/>
            <a:ext cx="9113762" cy="830997"/>
          </a:xfrm>
          <a:prstGeom prst="rect">
            <a:avLst/>
          </a:prstGeom>
        </p:spPr>
        <p:txBody>
          <a:bodyPr wrap="square">
            <a:spAutoFit/>
          </a:bodyPr>
          <a:lstStyle/>
          <a:p>
            <a:pPr marL="285750" indent="-285750" algn="l">
              <a:buFont typeface="Arial"/>
              <a:buChar char="•"/>
            </a:pPr>
            <a:r>
              <a:rPr lang="en-US" sz="2400" dirty="0">
                <a:latin typeface="Arial"/>
                <a:cs typeface="Arial"/>
              </a:rPr>
              <a:t>Open-loop control systems: those systems in which the output has no effect on the control action</a:t>
            </a:r>
          </a:p>
        </p:txBody>
      </p:sp>
      <p:sp>
        <p:nvSpPr>
          <p:cNvPr id="35" name="Rectangle 34"/>
          <p:cNvSpPr/>
          <p:nvPr/>
        </p:nvSpPr>
        <p:spPr>
          <a:xfrm>
            <a:off x="247650" y="5715000"/>
            <a:ext cx="9410700" cy="830997"/>
          </a:xfrm>
          <a:prstGeom prst="rect">
            <a:avLst/>
          </a:prstGeom>
        </p:spPr>
        <p:txBody>
          <a:bodyPr wrap="square">
            <a:spAutoFit/>
          </a:bodyPr>
          <a:lstStyle/>
          <a:p>
            <a:pPr marL="285750" indent="-285750" algn="l">
              <a:buFont typeface="Arial"/>
              <a:buChar char="•"/>
            </a:pPr>
            <a:r>
              <a:rPr lang="en-US" sz="2400" dirty="0" smtClean="0">
                <a:latin typeface="Arial"/>
                <a:cs typeface="Arial"/>
              </a:rPr>
              <a:t>E.g. electric heater where just the right number of elements switched on and then take no notice of how warm room becomes</a:t>
            </a:r>
            <a:endParaRPr lang="en-US" sz="2400" dirty="0">
              <a:latin typeface="Arial"/>
              <a:cs typeface="Arial"/>
            </a:endParaRPr>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a:ext>
            </a:extLst>
          </a:blip>
          <a:srcRect t="15806" b="14656"/>
          <a:stretch/>
        </p:blipFill>
        <p:spPr>
          <a:xfrm>
            <a:off x="2971800" y="3048000"/>
            <a:ext cx="3714750" cy="2384428"/>
          </a:xfrm>
          <a:prstGeom prst="rect">
            <a:avLst/>
          </a:prstGeom>
        </p:spPr>
      </p:pic>
    </p:spTree>
    <p:extLst>
      <p:ext uri="{BB962C8B-B14F-4D97-AF65-F5344CB8AC3E}">
        <p14:creationId xmlns:p14="http://schemas.microsoft.com/office/powerpoint/2010/main" val="15342546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4294967295"/>
          </p:nvPr>
        </p:nvSpPr>
        <p:spPr>
          <a:xfrm>
            <a:off x="449338" y="830949"/>
            <a:ext cx="8915400" cy="3254218"/>
          </a:xfrm>
        </p:spPr>
        <p:txBody>
          <a:bodyPr>
            <a:normAutofit/>
          </a:bodyPr>
          <a:lstStyle/>
          <a:p>
            <a:pPr marL="0" indent="0" eaLnBrk="1" hangingPunct="1">
              <a:lnSpc>
                <a:spcPct val="80000"/>
              </a:lnSpc>
              <a:buNone/>
            </a:pPr>
            <a:r>
              <a:rPr lang="en-US" altLang="zh-CN" sz="2400" dirty="0" smtClean="0">
                <a:solidFill>
                  <a:srgbClr val="000000"/>
                </a:solidFill>
                <a:latin typeface="Arial"/>
                <a:cs typeface="Arial"/>
              </a:rPr>
              <a:t>Open loop systems are</a:t>
            </a:r>
            <a:endParaRPr lang="en-US" altLang="zh-CN" sz="2400" dirty="0">
              <a:solidFill>
                <a:srgbClr val="000000"/>
              </a:solidFill>
              <a:latin typeface="Arial"/>
              <a:cs typeface="Arial"/>
            </a:endParaRPr>
          </a:p>
          <a:p>
            <a:pPr lvl="1" eaLnBrk="1" hangingPunct="1">
              <a:lnSpc>
                <a:spcPct val="80000"/>
              </a:lnSpc>
            </a:pPr>
            <a:r>
              <a:rPr lang="en-US" altLang="zh-CN" sz="2400" dirty="0">
                <a:solidFill>
                  <a:srgbClr val="000000"/>
                </a:solidFill>
                <a:latin typeface="Arial"/>
                <a:cs typeface="Arial"/>
              </a:rPr>
              <a:t>Simple construction and ease </a:t>
            </a:r>
            <a:r>
              <a:rPr lang="en-US" altLang="zh-CN" sz="2400" dirty="0" smtClean="0">
                <a:solidFill>
                  <a:srgbClr val="000000"/>
                </a:solidFill>
                <a:latin typeface="Arial"/>
                <a:cs typeface="Arial"/>
              </a:rPr>
              <a:t>of maintenance.</a:t>
            </a:r>
            <a:endParaRPr lang="en-US" altLang="zh-CN" sz="2400" dirty="0">
              <a:solidFill>
                <a:srgbClr val="000000"/>
              </a:solidFill>
              <a:latin typeface="Arial"/>
              <a:cs typeface="Arial"/>
            </a:endParaRPr>
          </a:p>
          <a:p>
            <a:pPr lvl="1" eaLnBrk="1" hangingPunct="1">
              <a:lnSpc>
                <a:spcPct val="80000"/>
              </a:lnSpc>
            </a:pPr>
            <a:r>
              <a:rPr lang="en-US" altLang="zh-CN" sz="2400" dirty="0">
                <a:solidFill>
                  <a:srgbClr val="000000"/>
                </a:solidFill>
                <a:latin typeface="Arial"/>
                <a:cs typeface="Arial"/>
              </a:rPr>
              <a:t>Less expensive than a closed-loop system</a:t>
            </a:r>
            <a:r>
              <a:rPr lang="en-US" altLang="zh-CN" sz="2400" dirty="0" smtClean="0">
                <a:solidFill>
                  <a:srgbClr val="000000"/>
                </a:solidFill>
                <a:latin typeface="Arial"/>
                <a:cs typeface="Arial"/>
              </a:rPr>
              <a:t>.</a:t>
            </a:r>
            <a:endParaRPr lang="en-US" altLang="zh-CN" sz="2400" dirty="0">
              <a:solidFill>
                <a:srgbClr val="000000"/>
              </a:solidFill>
              <a:latin typeface="Arial"/>
              <a:cs typeface="Arial"/>
            </a:endParaRPr>
          </a:p>
          <a:p>
            <a:pPr lvl="1" eaLnBrk="1" hangingPunct="1">
              <a:lnSpc>
                <a:spcPct val="80000"/>
              </a:lnSpc>
            </a:pPr>
            <a:r>
              <a:rPr lang="en-US" altLang="zh-CN" sz="2400" dirty="0">
                <a:solidFill>
                  <a:srgbClr val="000000"/>
                </a:solidFill>
                <a:latin typeface="Arial"/>
                <a:cs typeface="Arial"/>
              </a:rPr>
              <a:t>No stability problem</a:t>
            </a:r>
            <a:r>
              <a:rPr lang="en-US" altLang="zh-CN" sz="2400" dirty="0" smtClean="0">
                <a:solidFill>
                  <a:srgbClr val="000000"/>
                </a:solidFill>
                <a:latin typeface="Arial"/>
                <a:cs typeface="Arial"/>
              </a:rPr>
              <a:t>.</a:t>
            </a:r>
          </a:p>
          <a:p>
            <a:pPr lvl="1" eaLnBrk="1" hangingPunct="1">
              <a:lnSpc>
                <a:spcPct val="80000"/>
              </a:lnSpc>
            </a:pPr>
            <a:endParaRPr lang="en-US" altLang="zh-CN" sz="2400" dirty="0">
              <a:solidFill>
                <a:srgbClr val="000000"/>
              </a:solidFill>
              <a:latin typeface="Arial"/>
              <a:cs typeface="Arial"/>
            </a:endParaRPr>
          </a:p>
          <a:p>
            <a:pPr lvl="1" eaLnBrk="1" hangingPunct="1">
              <a:lnSpc>
                <a:spcPct val="80000"/>
              </a:lnSpc>
            </a:pPr>
            <a:r>
              <a:rPr lang="en-US" altLang="zh-CN" sz="2400" dirty="0">
                <a:solidFill>
                  <a:srgbClr val="000000"/>
                </a:solidFill>
                <a:latin typeface="Arial"/>
                <a:cs typeface="Arial"/>
              </a:rPr>
              <a:t>Recalibration is necessary from </a:t>
            </a:r>
            <a:r>
              <a:rPr lang="en-US" altLang="zh-CN" sz="2400" dirty="0" smtClean="0">
                <a:solidFill>
                  <a:srgbClr val="000000"/>
                </a:solidFill>
                <a:latin typeface="Arial"/>
                <a:cs typeface="Arial"/>
              </a:rPr>
              <a:t>time </a:t>
            </a:r>
            <a:r>
              <a:rPr lang="en-US" altLang="zh-CN" sz="2400" dirty="0">
                <a:solidFill>
                  <a:srgbClr val="000000"/>
                </a:solidFill>
                <a:latin typeface="Arial"/>
                <a:cs typeface="Arial"/>
              </a:rPr>
              <a:t>to time</a:t>
            </a:r>
            <a:r>
              <a:rPr lang="en-US" altLang="zh-CN" sz="2400" dirty="0" smtClean="0">
                <a:solidFill>
                  <a:srgbClr val="000000"/>
                </a:solidFill>
                <a:latin typeface="Arial"/>
                <a:cs typeface="Arial"/>
              </a:rPr>
              <a:t>.</a:t>
            </a:r>
            <a:endParaRPr lang="en-US" altLang="zh-CN" sz="2400" dirty="0">
              <a:solidFill>
                <a:srgbClr val="000000"/>
              </a:solidFill>
              <a:latin typeface="Arial"/>
              <a:cs typeface="Arial"/>
            </a:endParaRPr>
          </a:p>
          <a:p>
            <a:pPr lvl="1" eaLnBrk="1" hangingPunct="1">
              <a:lnSpc>
                <a:spcPct val="80000"/>
              </a:lnSpc>
            </a:pPr>
            <a:r>
              <a:rPr lang="en-US" altLang="zh-CN" sz="2400" dirty="0">
                <a:solidFill>
                  <a:srgbClr val="000000"/>
                </a:solidFill>
                <a:latin typeface="Arial"/>
                <a:cs typeface="Arial"/>
              </a:rPr>
              <a:t>Sensitive to disturbances, so less accurate</a:t>
            </a:r>
            <a:r>
              <a:rPr lang="en-US" altLang="zh-CN" sz="2400" dirty="0" smtClean="0">
                <a:solidFill>
                  <a:srgbClr val="000000"/>
                </a:solidFill>
                <a:latin typeface="Arial"/>
                <a:cs typeface="Arial"/>
              </a:rPr>
              <a:t>.</a:t>
            </a:r>
          </a:p>
          <a:p>
            <a:pPr lvl="1" eaLnBrk="1" hangingPunct="1">
              <a:lnSpc>
                <a:spcPct val="80000"/>
              </a:lnSpc>
            </a:pPr>
            <a:endParaRPr lang="en-US" altLang="zh-CN" sz="2400" dirty="0">
              <a:solidFill>
                <a:srgbClr val="000000"/>
              </a:solidFill>
              <a:latin typeface="Arial"/>
              <a:cs typeface="Arial"/>
            </a:endParaRPr>
          </a:p>
          <a:p>
            <a:pPr lvl="1" eaLnBrk="1" hangingPunct="1">
              <a:lnSpc>
                <a:spcPct val="80000"/>
              </a:lnSpc>
            </a:pPr>
            <a:endParaRPr lang="en-US" altLang="zh-CN" sz="2400" dirty="0">
              <a:solidFill>
                <a:srgbClr val="000000"/>
              </a:solidFill>
              <a:latin typeface="Arial"/>
              <a:cs typeface="Arial"/>
            </a:endParaRPr>
          </a:p>
          <a:p>
            <a:pPr eaLnBrk="1" hangingPunct="1">
              <a:lnSpc>
                <a:spcPct val="80000"/>
              </a:lnSpc>
            </a:pPr>
            <a:endParaRPr lang="en-US" altLang="zh-CN" sz="2400" dirty="0">
              <a:solidFill>
                <a:srgbClr val="000000"/>
              </a:solidFill>
              <a:latin typeface="Arial"/>
              <a:cs typeface="Arial"/>
            </a:endParaRPr>
          </a:p>
        </p:txBody>
      </p:sp>
      <p:sp>
        <p:nvSpPr>
          <p:cNvPr id="5" name="右大括号 4"/>
          <p:cNvSpPr/>
          <p:nvPr/>
        </p:nvSpPr>
        <p:spPr>
          <a:xfrm>
            <a:off x="7746181" y="1225490"/>
            <a:ext cx="232171" cy="171450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lang="zh-CN" altLang="en-US">
              <a:latin typeface="Comic Sans MS" charset="0"/>
              <a:ea typeface="宋体" charset="0"/>
              <a:cs typeface="宋体" charset="0"/>
            </a:endParaRPr>
          </a:p>
        </p:txBody>
      </p:sp>
      <p:sp>
        <p:nvSpPr>
          <p:cNvPr id="44036" name="TextBox 5"/>
          <p:cNvSpPr txBox="1">
            <a:spLocks noChangeArrowheads="1"/>
          </p:cNvSpPr>
          <p:nvPr/>
        </p:nvSpPr>
        <p:spPr bwMode="auto">
          <a:xfrm>
            <a:off x="8088249" y="1939865"/>
            <a:ext cx="7794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eaLnBrk="1" hangingPunct="1"/>
            <a:r>
              <a:rPr lang="en-US" altLang="zh-CN" sz="2000" dirty="0">
                <a:solidFill>
                  <a:srgbClr val="FF0000"/>
                </a:solidFill>
                <a:latin typeface="Comic Sans MS" charset="0"/>
              </a:rPr>
              <a:t>Good</a:t>
            </a:r>
            <a:endParaRPr lang="zh-CN" altLang="en-US" sz="2000" dirty="0">
              <a:solidFill>
                <a:srgbClr val="FF0000"/>
              </a:solidFill>
              <a:latin typeface="Comic Sans MS" charset="0"/>
            </a:endParaRPr>
          </a:p>
        </p:txBody>
      </p:sp>
      <p:sp>
        <p:nvSpPr>
          <p:cNvPr id="7" name="右大括号 6"/>
          <p:cNvSpPr/>
          <p:nvPr/>
        </p:nvSpPr>
        <p:spPr>
          <a:xfrm>
            <a:off x="7755836" y="3014294"/>
            <a:ext cx="232172" cy="928688"/>
          </a:xfrm>
          <a:prstGeom prst="rightBrace">
            <a:avLst/>
          </a:prstGeom>
          <a:ln>
            <a:solidFill>
              <a:srgbClr val="008E40"/>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lang="zh-CN" altLang="en-US">
              <a:latin typeface="Comic Sans MS" charset="0"/>
              <a:ea typeface="宋体" charset="0"/>
              <a:cs typeface="宋体" charset="0"/>
            </a:endParaRPr>
          </a:p>
        </p:txBody>
      </p:sp>
      <p:sp>
        <p:nvSpPr>
          <p:cNvPr id="44038" name="TextBox 7"/>
          <p:cNvSpPr txBox="1">
            <a:spLocks noChangeArrowheads="1"/>
          </p:cNvSpPr>
          <p:nvPr/>
        </p:nvSpPr>
        <p:spPr bwMode="auto">
          <a:xfrm>
            <a:off x="8091793" y="2995250"/>
            <a:ext cx="6282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eaLnBrk="1" hangingPunct="1"/>
            <a:r>
              <a:rPr lang="en-US" altLang="zh-CN" sz="2000">
                <a:solidFill>
                  <a:srgbClr val="00B050"/>
                </a:solidFill>
                <a:latin typeface="Comic Sans MS" charset="0"/>
              </a:rPr>
              <a:t>Bad</a:t>
            </a:r>
            <a:endParaRPr lang="zh-CN" altLang="en-US" sz="2000">
              <a:solidFill>
                <a:srgbClr val="00B050"/>
              </a:solidFill>
              <a:latin typeface="Comic Sans MS" charset="0"/>
            </a:endParaRPr>
          </a:p>
        </p:txBody>
      </p:sp>
      <p:sp>
        <p:nvSpPr>
          <p:cNvPr id="9" name="Title 1"/>
          <p:cNvSpPr txBox="1">
            <a:spLocks/>
          </p:cNvSpPr>
          <p:nvPr/>
        </p:nvSpPr>
        <p:spPr>
          <a:xfrm>
            <a:off x="450546"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t>Comments on open</a:t>
            </a:r>
            <a:r>
              <a:rPr lang="en-US" sz="3600" b="1" dirty="0"/>
              <a:t>-loop control systems</a:t>
            </a:r>
          </a:p>
        </p:txBody>
      </p:sp>
      <p:sp>
        <p:nvSpPr>
          <p:cNvPr id="2" name="Rectangle 1"/>
          <p:cNvSpPr/>
          <p:nvPr/>
        </p:nvSpPr>
        <p:spPr>
          <a:xfrm>
            <a:off x="272668" y="4309963"/>
            <a:ext cx="9397999" cy="2160591"/>
          </a:xfrm>
          <a:prstGeom prst="rect">
            <a:avLst/>
          </a:prstGeom>
        </p:spPr>
        <p:txBody>
          <a:bodyPr vert="horz" lIns="91440" tIns="45720" rIns="91440" bIns="45720" rtlCol="0">
            <a:normAutofit/>
          </a:bodyPr>
          <a:lstStyle/>
          <a:p>
            <a:pPr algn="l" defTabSz="457200">
              <a:lnSpc>
                <a:spcPct val="80000"/>
              </a:lnSpc>
              <a:spcBef>
                <a:spcPct val="20000"/>
              </a:spcBef>
              <a:buFont typeface="Arial"/>
              <a:buNone/>
            </a:pPr>
            <a:r>
              <a:rPr lang="en-US" altLang="zh-CN" sz="2400" dirty="0">
                <a:solidFill>
                  <a:srgbClr val="000000"/>
                </a:solidFill>
                <a:latin typeface="Arial"/>
                <a:cs typeface="Arial"/>
              </a:rPr>
              <a:t>When should we apply open-loop control?</a:t>
            </a:r>
          </a:p>
          <a:p>
            <a:pPr marL="742950" lvl="1" indent="-285750" algn="l" defTabSz="457200">
              <a:lnSpc>
                <a:spcPct val="80000"/>
              </a:lnSpc>
              <a:spcBef>
                <a:spcPct val="20000"/>
              </a:spcBef>
              <a:buFont typeface="Arial"/>
              <a:buChar char="–"/>
            </a:pPr>
            <a:r>
              <a:rPr lang="en-US" altLang="zh-CN" sz="2400" dirty="0">
                <a:solidFill>
                  <a:srgbClr val="000000"/>
                </a:solidFill>
                <a:latin typeface="Arial"/>
                <a:cs typeface="Arial"/>
              </a:rPr>
              <a:t>The relationship between the input and output is exactly known</a:t>
            </a:r>
          </a:p>
          <a:p>
            <a:pPr marL="742950" lvl="1" indent="-285750" algn="l" defTabSz="457200">
              <a:lnSpc>
                <a:spcPct val="80000"/>
              </a:lnSpc>
              <a:spcBef>
                <a:spcPct val="20000"/>
              </a:spcBef>
              <a:buFont typeface="Arial"/>
              <a:buChar char="–"/>
            </a:pPr>
            <a:r>
              <a:rPr lang="en-US" altLang="zh-CN" sz="2400" dirty="0">
                <a:solidFill>
                  <a:srgbClr val="000000"/>
                </a:solidFill>
                <a:latin typeface="Arial"/>
                <a:cs typeface="Arial"/>
              </a:rPr>
              <a:t>There are neither internal nor external disturbances.</a:t>
            </a:r>
          </a:p>
          <a:p>
            <a:pPr marL="742950" lvl="1" indent="-285750" algn="l" defTabSz="457200">
              <a:lnSpc>
                <a:spcPct val="80000"/>
              </a:lnSpc>
              <a:spcBef>
                <a:spcPct val="20000"/>
              </a:spcBef>
              <a:buFont typeface="Arial"/>
              <a:buChar char="–"/>
            </a:pPr>
            <a:r>
              <a:rPr lang="en-US" altLang="zh-CN" sz="2400" dirty="0">
                <a:solidFill>
                  <a:srgbClr val="000000"/>
                </a:solidFill>
                <a:latin typeface="Arial"/>
                <a:cs typeface="Arial"/>
              </a:rPr>
              <a:t>Measuring the output precisely is  very hard or economically infeasible</a:t>
            </a:r>
            <a:endParaRPr lang="zh-CN" altLang="en-US" sz="2400" dirty="0">
              <a:solidFill>
                <a:srgbClr val="000000"/>
              </a:solidFill>
              <a:latin typeface="Arial"/>
              <a:cs typeface="Arial"/>
            </a:endParaRPr>
          </a:p>
        </p:txBody>
      </p:sp>
    </p:spTree>
    <p:extLst>
      <p:ext uri="{BB962C8B-B14F-4D97-AF65-F5344CB8AC3E}">
        <p14:creationId xmlns:p14="http://schemas.microsoft.com/office/powerpoint/2010/main" val="13823916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0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03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P spid="5" grpId="0" animBg="1"/>
      <p:bldP spid="44036" grpId="0"/>
      <p:bldP spid="7" grpId="0" animBg="1"/>
      <p:bldP spid="44038" grpId="0"/>
      <p:bldP spid="2" grpId="0" build="p" bldLvl="2"/>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38666" y="1947333"/>
            <a:ext cx="4991100" cy="3327400"/>
          </a:xfrm>
          <a:prstGeom prst="rect">
            <a:avLst/>
          </a:prstGeom>
        </p:spPr>
      </p:pic>
      <p:pic>
        <p:nvPicPr>
          <p:cNvPr id="4" name="Picture 3"/>
          <p:cNvPicPr>
            <a:picLocks noChangeAspect="1"/>
          </p:cNvPicPr>
          <p:nvPr/>
        </p:nvPicPr>
        <p:blipFill>
          <a:blip r:embed="rId3"/>
          <a:stretch>
            <a:fillRect/>
          </a:stretch>
        </p:blipFill>
        <p:spPr>
          <a:xfrm>
            <a:off x="5562092" y="1270000"/>
            <a:ext cx="4343908" cy="4318000"/>
          </a:xfrm>
          <a:prstGeom prst="rect">
            <a:avLst/>
          </a:prstGeom>
        </p:spPr>
      </p:pic>
      <p:sp>
        <p:nvSpPr>
          <p:cNvPr id="5" name="Rectangle 4"/>
          <p:cNvSpPr/>
          <p:nvPr/>
        </p:nvSpPr>
        <p:spPr>
          <a:xfrm>
            <a:off x="207433" y="5716770"/>
            <a:ext cx="9698567" cy="954107"/>
          </a:xfrm>
          <a:prstGeom prst="rect">
            <a:avLst/>
          </a:prstGeom>
        </p:spPr>
        <p:txBody>
          <a:bodyPr wrap="square">
            <a:spAutoFit/>
          </a:bodyPr>
          <a:lstStyle/>
          <a:p>
            <a:pPr lvl="1" algn="l" eaLnBrk="1" hangingPunct="1"/>
            <a:r>
              <a:rPr lang="en-US" altLang="zh-CN" sz="2800" dirty="0" smtClean="0">
                <a:latin typeface="Calibri"/>
                <a:cs typeface="Calibri"/>
              </a:rPr>
              <a:t>Provided calibrated and no steps are lost this solution is very effective e.g. for CNC, 3D printers</a:t>
            </a:r>
            <a:endParaRPr lang="zh-CN" altLang="en-US" sz="2800" dirty="0">
              <a:solidFill>
                <a:srgbClr val="00B050"/>
              </a:solidFill>
              <a:latin typeface="Calibri"/>
              <a:cs typeface="Calibri"/>
            </a:endParaRPr>
          </a:p>
        </p:txBody>
      </p:sp>
      <p:sp>
        <p:nvSpPr>
          <p:cNvPr id="6" name="Title 1"/>
          <p:cNvSpPr txBox="1">
            <a:spLocks/>
          </p:cNvSpPr>
          <p:nvPr/>
        </p:nvSpPr>
        <p:spPr>
          <a:xfrm>
            <a:off x="450546"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t>Stepper motor normally used open-loop</a:t>
            </a:r>
          </a:p>
        </p:txBody>
      </p:sp>
    </p:spTree>
    <p:extLst>
      <p:ext uri="{BB962C8B-B14F-4D97-AF65-F5344CB8AC3E}">
        <p14:creationId xmlns:p14="http://schemas.microsoft.com/office/powerpoint/2010/main" val="2315065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35467" y="1320800"/>
            <a:ext cx="9722900" cy="5001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0483"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63750" y="4953001"/>
            <a:ext cx="6108700" cy="93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 name="Title 1"/>
          <p:cNvSpPr txBox="1">
            <a:spLocks/>
          </p:cNvSpPr>
          <p:nvPr/>
        </p:nvSpPr>
        <p:spPr>
          <a:xfrm>
            <a:off x="450546"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t>Open loop example</a:t>
            </a:r>
          </a:p>
        </p:txBody>
      </p:sp>
    </p:spTree>
    <p:extLst>
      <p:ext uri="{BB962C8B-B14F-4D97-AF65-F5344CB8AC3E}">
        <p14:creationId xmlns:p14="http://schemas.microsoft.com/office/powerpoint/2010/main" val="183712969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825894" y="6882"/>
            <a:ext cx="8229600" cy="60271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smtClean="0">
                <a:latin typeface="Arial" charset="0"/>
              </a:rPr>
              <a:t>Output feedback </a:t>
            </a:r>
            <a:r>
              <a:rPr lang="en-US" sz="3200" b="1" dirty="0">
                <a:latin typeface="Arial" charset="0"/>
              </a:rPr>
              <a:t>control</a:t>
            </a:r>
          </a:p>
        </p:txBody>
      </p:sp>
      <p:sp>
        <p:nvSpPr>
          <p:cNvPr id="2" name="Rectangle 1"/>
          <p:cNvSpPr/>
          <p:nvPr/>
        </p:nvSpPr>
        <p:spPr>
          <a:xfrm>
            <a:off x="676506" y="4070196"/>
            <a:ext cx="8999034" cy="2554545"/>
          </a:xfrm>
          <a:prstGeom prst="rect">
            <a:avLst/>
          </a:prstGeom>
        </p:spPr>
        <p:txBody>
          <a:bodyPr wrap="square">
            <a:spAutoFit/>
          </a:bodyPr>
          <a:lstStyle/>
          <a:p>
            <a:pPr marL="342900" indent="-342900" algn="l">
              <a:buFont typeface="Arial" charset="0"/>
              <a:buChar char="•"/>
            </a:pPr>
            <a:r>
              <a:rPr lang="en-GB" sz="2000" dirty="0" smtClean="0">
                <a:latin typeface="Arial" charset="0"/>
                <a:ea typeface="Arial" charset="0"/>
                <a:cs typeface="Arial" charset="0"/>
              </a:rPr>
              <a:t>Feedback </a:t>
            </a:r>
            <a:r>
              <a:rPr lang="en-GB" sz="2000" dirty="0">
                <a:latin typeface="Arial" charset="0"/>
                <a:ea typeface="Arial" charset="0"/>
                <a:cs typeface="Arial" charset="0"/>
              </a:rPr>
              <a:t>control is often used in engineering systems to stabilize operating goals when noise is present. </a:t>
            </a:r>
            <a:endParaRPr lang="en-GB" sz="2000" dirty="0" smtClean="0">
              <a:latin typeface="Arial" charset="0"/>
              <a:ea typeface="Arial" charset="0"/>
              <a:cs typeface="Arial" charset="0"/>
            </a:endParaRPr>
          </a:p>
          <a:p>
            <a:pPr marL="342900" indent="-342900" algn="l">
              <a:buFont typeface="Arial" charset="0"/>
              <a:buChar char="•"/>
            </a:pPr>
            <a:r>
              <a:rPr lang="en-GB" sz="2000" dirty="0" smtClean="0">
                <a:latin typeface="Arial" charset="0"/>
                <a:ea typeface="Arial" charset="0"/>
                <a:cs typeface="Arial" charset="0"/>
              </a:rPr>
              <a:t>Under </a:t>
            </a:r>
            <a:r>
              <a:rPr lang="en-GB" sz="2000" dirty="0">
                <a:latin typeface="Arial" charset="0"/>
                <a:ea typeface="Arial" charset="0"/>
                <a:cs typeface="Arial" charset="0"/>
              </a:rPr>
              <a:t>output feedback control, the sensory consequences are used to modify the control input by comparing it with the goal to calculate error and this is then used in an attempt to get the plant to meet the required goals. </a:t>
            </a:r>
            <a:endParaRPr lang="en-GB" sz="2000" dirty="0" smtClean="0">
              <a:latin typeface="Arial" charset="0"/>
              <a:ea typeface="Arial" charset="0"/>
              <a:cs typeface="Arial" charset="0"/>
            </a:endParaRPr>
          </a:p>
          <a:p>
            <a:pPr marL="342900" indent="-342900" algn="l">
              <a:buFont typeface="Arial" charset="0"/>
              <a:buChar char="•"/>
            </a:pPr>
            <a:r>
              <a:rPr lang="en-GB" sz="2000" dirty="0" smtClean="0">
                <a:latin typeface="Arial" charset="0"/>
                <a:ea typeface="Arial" charset="0"/>
                <a:cs typeface="Arial" charset="0"/>
              </a:rPr>
              <a:t>Error </a:t>
            </a:r>
            <a:r>
              <a:rPr lang="en-GB" sz="2000" dirty="0">
                <a:latin typeface="Arial" charset="0"/>
                <a:ea typeface="Arial" charset="0"/>
                <a:cs typeface="Arial" charset="0"/>
              </a:rPr>
              <a:t>is fed via the controller to generate motor commands. </a:t>
            </a:r>
            <a:endParaRPr lang="en-GB" sz="2000" dirty="0" smtClean="0">
              <a:latin typeface="Arial" charset="0"/>
              <a:ea typeface="Arial" charset="0"/>
              <a:cs typeface="Arial" charset="0"/>
            </a:endParaRPr>
          </a:p>
          <a:p>
            <a:pPr marL="342900" indent="-342900" algn="l">
              <a:buFont typeface="Arial" charset="0"/>
              <a:buChar char="•"/>
            </a:pPr>
            <a:r>
              <a:rPr lang="en-GB" sz="2000" dirty="0" smtClean="0">
                <a:latin typeface="Arial" charset="0"/>
                <a:ea typeface="Arial" charset="0"/>
                <a:cs typeface="Arial" charset="0"/>
              </a:rPr>
              <a:t>System </a:t>
            </a:r>
            <a:r>
              <a:rPr lang="en-GB" sz="2000" dirty="0">
                <a:latin typeface="Arial" charset="0"/>
                <a:ea typeface="Arial" charset="0"/>
                <a:cs typeface="Arial" charset="0"/>
              </a:rPr>
              <a:t>output then moves to the goal. </a:t>
            </a:r>
            <a:endParaRPr lang="en-GB" sz="2000" dirty="0" smtClean="0">
              <a:latin typeface="Arial" charset="0"/>
              <a:ea typeface="Arial" charset="0"/>
              <a:cs typeface="Arial" charset="0"/>
            </a:endParaRPr>
          </a:p>
          <a:p>
            <a:pPr marL="342900" indent="-342900" algn="l">
              <a:buFont typeface="Arial" charset="0"/>
              <a:buChar char="•"/>
            </a:pPr>
            <a:r>
              <a:rPr lang="en-GB" sz="2000" dirty="0" smtClean="0">
                <a:latin typeface="Arial" charset="0"/>
                <a:ea typeface="Arial" charset="0"/>
                <a:cs typeface="Arial" charset="0"/>
              </a:rPr>
              <a:t>This </a:t>
            </a:r>
            <a:r>
              <a:rPr lang="en-GB" sz="2000" dirty="0">
                <a:latin typeface="Arial" charset="0"/>
                <a:ea typeface="Arial" charset="0"/>
                <a:cs typeface="Arial" charset="0"/>
              </a:rPr>
              <a:t>scheme will also have the ability to compensate for disturbances. </a:t>
            </a:r>
            <a:endParaRPr lang="en-GB" sz="2000" dirty="0" smtClean="0">
              <a:latin typeface="Arial" charset="0"/>
              <a:ea typeface="Arial" charset="0"/>
              <a:cs typeface="Arial" charset="0"/>
            </a:endParaRPr>
          </a:p>
        </p:txBody>
      </p:sp>
      <p:pic>
        <p:nvPicPr>
          <p:cNvPr id="6" name="Picture 5" descr="book%20figs/Figure%204%20SimpleControllerDelay.jpg"/>
          <p:cNvPicPr/>
          <p:nvPr/>
        </p:nvPicPr>
        <p:blipFill rotWithShape="1">
          <a:blip r:embed="rId2">
            <a:extLst>
              <a:ext uri="{28A0092B-C50C-407E-A947-70E740481C1C}">
                <a14:useLocalDpi xmlns:a14="http://schemas.microsoft.com/office/drawing/2010/main"/>
              </a:ext>
            </a:extLst>
          </a:blip>
          <a:srcRect b="57598"/>
          <a:stretch/>
        </p:blipFill>
        <p:spPr bwMode="auto">
          <a:xfrm>
            <a:off x="1245476" y="877998"/>
            <a:ext cx="7283669" cy="2866312"/>
          </a:xfrm>
          <a:prstGeom prst="rect">
            <a:avLst/>
          </a:prstGeom>
          <a:noFill/>
          <a:ln>
            <a:noFill/>
          </a:ln>
        </p:spPr>
      </p:pic>
    </p:spTree>
    <p:extLst>
      <p:ext uri="{BB962C8B-B14F-4D97-AF65-F5344CB8AC3E}">
        <p14:creationId xmlns:p14="http://schemas.microsoft.com/office/powerpoint/2010/main" val="7598909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495300" y="6882"/>
            <a:ext cx="8915400" cy="602718"/>
          </a:xfrm>
        </p:spPr>
        <p:txBody>
          <a:bodyPr/>
          <a:lstStyle/>
          <a:p>
            <a:r>
              <a:rPr lang="en-US" sz="3200" b="1" dirty="0">
                <a:latin typeface="Arial" charset="0"/>
              </a:rPr>
              <a:t>C</a:t>
            </a:r>
            <a:r>
              <a:rPr lang="en-US" sz="3200" b="1" dirty="0" smtClean="0">
                <a:latin typeface="Arial" charset="0"/>
              </a:rPr>
              <a:t>losed loop control</a:t>
            </a:r>
            <a:endParaRPr lang="en-US" sz="3200" b="1" dirty="0">
              <a:latin typeface="Arial" charset="0"/>
            </a:endParaRPr>
          </a:p>
        </p:txBody>
      </p:sp>
      <p:grpSp>
        <p:nvGrpSpPr>
          <p:cNvPr id="15" name="Group 14"/>
          <p:cNvGrpSpPr/>
          <p:nvPr/>
        </p:nvGrpSpPr>
        <p:grpSpPr>
          <a:xfrm>
            <a:off x="875689" y="1371600"/>
            <a:ext cx="7764271" cy="1716088"/>
            <a:chOff x="1218110" y="3214688"/>
            <a:chExt cx="7167019" cy="1716088"/>
          </a:xfrm>
        </p:grpSpPr>
        <p:sp>
          <p:nvSpPr>
            <p:cNvPr id="16" name="矩形 3"/>
            <p:cNvSpPr/>
            <p:nvPr/>
          </p:nvSpPr>
          <p:spPr>
            <a:xfrm>
              <a:off x="3248687" y="3686175"/>
              <a:ext cx="1702594" cy="50006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1600" b="1" dirty="0">
                  <a:solidFill>
                    <a:schemeClr val="tx1"/>
                  </a:solidFill>
                  <a:latin typeface="Comic Sans MS" charset="0"/>
                  <a:ea typeface="宋体" charset="0"/>
                  <a:cs typeface="宋体" charset="0"/>
                </a:rPr>
                <a:t>CONTROLLER</a:t>
              </a:r>
              <a:endParaRPr lang="zh-CN" altLang="en-US" sz="1600" b="1" dirty="0">
                <a:solidFill>
                  <a:schemeClr val="tx1"/>
                </a:solidFill>
                <a:latin typeface="Comic Sans MS" charset="0"/>
                <a:ea typeface="宋体" charset="0"/>
                <a:cs typeface="宋体" charset="0"/>
              </a:endParaRPr>
            </a:p>
          </p:txBody>
        </p:sp>
        <p:sp>
          <p:nvSpPr>
            <p:cNvPr id="17" name="矩形 4"/>
            <p:cNvSpPr/>
            <p:nvPr/>
          </p:nvSpPr>
          <p:spPr>
            <a:xfrm>
              <a:off x="5957358" y="3686175"/>
              <a:ext cx="1315641" cy="50006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1600" b="1" dirty="0">
                  <a:solidFill>
                    <a:srgbClr val="000000"/>
                  </a:solidFill>
                  <a:latin typeface="Comic Sans MS" charset="0"/>
                  <a:ea typeface="宋体" charset="0"/>
                  <a:cs typeface="宋体" charset="0"/>
                </a:rPr>
                <a:t>PLANT</a:t>
              </a:r>
              <a:endParaRPr lang="zh-CN" altLang="en-US" sz="1600" b="1" dirty="0">
                <a:solidFill>
                  <a:srgbClr val="000000"/>
                </a:solidFill>
                <a:latin typeface="Comic Sans MS" charset="0"/>
                <a:ea typeface="宋体" charset="0"/>
                <a:cs typeface="宋体" charset="0"/>
              </a:endParaRPr>
            </a:p>
          </p:txBody>
        </p:sp>
        <p:sp>
          <p:nvSpPr>
            <p:cNvPr id="18" name="TextBox 5"/>
            <p:cNvSpPr txBox="1">
              <a:spLocks noChangeArrowheads="1"/>
            </p:cNvSpPr>
            <p:nvPr/>
          </p:nvSpPr>
          <p:spPr bwMode="auto">
            <a:xfrm>
              <a:off x="5013386" y="3214688"/>
              <a:ext cx="89562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lang="en-US" altLang="zh-CN">
                  <a:latin typeface="Comic Sans MS" charset="0"/>
                </a:rPr>
                <a:t>Control</a:t>
              </a:r>
              <a:br>
                <a:rPr lang="en-US" altLang="zh-CN">
                  <a:latin typeface="Comic Sans MS" charset="0"/>
                </a:rPr>
              </a:br>
              <a:r>
                <a:rPr lang="en-US" altLang="zh-CN">
                  <a:latin typeface="Comic Sans MS" charset="0"/>
                </a:rPr>
                <a:t> signal</a:t>
              </a:r>
              <a:endParaRPr lang="zh-CN" altLang="en-US" sz="2000" b="1" i="1">
                <a:latin typeface="Comic Sans MS" charset="0"/>
              </a:endParaRPr>
            </a:p>
          </p:txBody>
        </p:sp>
        <p:sp>
          <p:nvSpPr>
            <p:cNvPr id="19" name="TextBox 6"/>
            <p:cNvSpPr txBox="1">
              <a:spLocks noChangeArrowheads="1"/>
            </p:cNvSpPr>
            <p:nvPr/>
          </p:nvSpPr>
          <p:spPr bwMode="auto">
            <a:xfrm>
              <a:off x="7469631" y="3214688"/>
              <a:ext cx="9154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eaLnBrk="1" hangingPunct="1"/>
              <a:r>
                <a:rPr lang="en-US" altLang="zh-CN">
                  <a:latin typeface="Comic Sans MS" charset="0"/>
                </a:rPr>
                <a:t>System</a:t>
              </a:r>
              <a:r>
                <a:rPr lang="zh-CN" altLang="en-US">
                  <a:latin typeface="Comic Sans MS" charset="0"/>
                </a:rPr>
                <a:t> </a:t>
              </a:r>
              <a:endParaRPr lang="en-US" altLang="zh-CN">
                <a:latin typeface="Comic Sans MS" charset="0"/>
              </a:endParaRPr>
            </a:p>
            <a:p>
              <a:pPr eaLnBrk="1" hangingPunct="1"/>
              <a:r>
                <a:rPr lang="en-US" altLang="zh-CN">
                  <a:latin typeface="Comic Sans MS" charset="0"/>
                </a:rPr>
                <a:t>output</a:t>
              </a:r>
            </a:p>
          </p:txBody>
        </p:sp>
        <p:sp>
          <p:nvSpPr>
            <p:cNvPr id="20" name="TextBox 7"/>
            <p:cNvSpPr txBox="1">
              <a:spLocks noChangeArrowheads="1"/>
            </p:cNvSpPr>
            <p:nvPr/>
          </p:nvSpPr>
          <p:spPr bwMode="auto">
            <a:xfrm>
              <a:off x="1218110" y="3286126"/>
              <a:ext cx="111172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lang="en-US" altLang="zh-CN">
                  <a:latin typeface="Comic Sans MS" charset="0"/>
                </a:rPr>
                <a:t>Expected</a:t>
              </a:r>
              <a:r>
                <a:rPr lang="zh-CN" altLang="en-US">
                  <a:latin typeface="Comic Sans MS" charset="0"/>
                </a:rPr>
                <a:t> </a:t>
              </a:r>
              <a:endParaRPr lang="en-US" altLang="zh-CN">
                <a:latin typeface="Comic Sans MS" charset="0"/>
              </a:endParaRPr>
            </a:p>
            <a:p>
              <a:pPr algn="ctr" eaLnBrk="1" hangingPunct="1"/>
              <a:r>
                <a:rPr lang="en-US" altLang="zh-CN">
                  <a:latin typeface="Comic Sans MS" charset="0"/>
                </a:rPr>
                <a:t>value</a:t>
              </a:r>
            </a:p>
          </p:txBody>
        </p:sp>
        <p:cxnSp>
          <p:nvCxnSpPr>
            <p:cNvPr id="21" name="直接箭头连接符 8"/>
            <p:cNvCxnSpPr/>
            <p:nvPr/>
          </p:nvCxnSpPr>
          <p:spPr>
            <a:xfrm>
              <a:off x="4953000" y="3900489"/>
              <a:ext cx="1006079"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9"/>
            <p:cNvCxnSpPr/>
            <p:nvPr/>
          </p:nvCxnSpPr>
          <p:spPr>
            <a:xfrm>
              <a:off x="7274719" y="3970339"/>
              <a:ext cx="1006079"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直接连接符 11"/>
            <p:cNvCxnSpPr/>
            <p:nvPr/>
          </p:nvCxnSpPr>
          <p:spPr>
            <a:xfrm rot="5400000">
              <a:off x="7288875" y="4447911"/>
              <a:ext cx="958850" cy="6879"/>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13"/>
            <p:cNvCxnSpPr/>
            <p:nvPr/>
          </p:nvCxnSpPr>
          <p:spPr>
            <a:xfrm rot="10800000" flipV="1">
              <a:off x="2416308" y="4929188"/>
              <a:ext cx="5343392" cy="0"/>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箭头连接符 14"/>
            <p:cNvCxnSpPr/>
            <p:nvPr/>
          </p:nvCxnSpPr>
          <p:spPr>
            <a:xfrm rot="5400000" flipH="1" flipV="1">
              <a:off x="1998068" y="4497058"/>
              <a:ext cx="858837" cy="8598"/>
            </a:xfrm>
            <a:prstGeom prst="straightConnector1">
              <a:avLst/>
            </a:prstGeom>
            <a:ln>
              <a:solidFill>
                <a:schemeClr val="bg2">
                  <a:lumMod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16"/>
            <p:cNvCxnSpPr/>
            <p:nvPr/>
          </p:nvCxnSpPr>
          <p:spPr>
            <a:xfrm>
              <a:off x="2569369" y="3929063"/>
              <a:ext cx="69651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17"/>
            <p:cNvCxnSpPr/>
            <p:nvPr/>
          </p:nvCxnSpPr>
          <p:spPr>
            <a:xfrm>
              <a:off x="1656160" y="3914776"/>
              <a:ext cx="603646" cy="3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TextBox 18"/>
            <p:cNvSpPr txBox="1">
              <a:spLocks noChangeArrowheads="1"/>
            </p:cNvSpPr>
            <p:nvPr/>
          </p:nvSpPr>
          <p:spPr bwMode="auto">
            <a:xfrm>
              <a:off x="2570029" y="3530600"/>
              <a:ext cx="7227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eaLnBrk="1" hangingPunct="1"/>
              <a:r>
                <a:rPr lang="en-US" altLang="zh-CN">
                  <a:latin typeface="Comic Sans MS" charset="0"/>
                </a:rPr>
                <a:t>Error</a:t>
              </a:r>
              <a:endParaRPr lang="zh-CN" altLang="en-US">
                <a:latin typeface="Comic Sans MS" charset="0"/>
              </a:endParaRPr>
            </a:p>
          </p:txBody>
        </p:sp>
        <p:sp>
          <p:nvSpPr>
            <p:cNvPr id="29" name="流程图: 汇总连接 21"/>
            <p:cNvSpPr/>
            <p:nvPr/>
          </p:nvSpPr>
          <p:spPr>
            <a:xfrm>
              <a:off x="2259806" y="3770313"/>
              <a:ext cx="309563" cy="285750"/>
            </a:xfrm>
            <a:prstGeom prst="flowChartSummingJunctio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rgbClr val="FFFFFF"/>
                </a:solidFill>
                <a:latin typeface="Comic Sans MS" charset="0"/>
                <a:ea typeface="宋体" charset="0"/>
                <a:cs typeface="宋体" charset="0"/>
              </a:endParaRPr>
            </a:p>
          </p:txBody>
        </p:sp>
        <p:cxnSp>
          <p:nvCxnSpPr>
            <p:cNvPr id="30" name="直接连接符 19"/>
            <p:cNvCxnSpPr/>
            <p:nvPr/>
          </p:nvCxnSpPr>
          <p:spPr>
            <a:xfrm>
              <a:off x="2089548" y="4143375"/>
              <a:ext cx="154781" cy="1588"/>
            </a:xfrm>
            <a:prstGeom prst="line">
              <a:avLst/>
            </a:prstGeom>
            <a:ln>
              <a:solidFill>
                <a:srgbClr val="008E40"/>
              </a:solidFill>
            </a:ln>
          </p:spPr>
          <p:style>
            <a:lnRef idx="1">
              <a:schemeClr val="accent1"/>
            </a:lnRef>
            <a:fillRef idx="0">
              <a:schemeClr val="accent1"/>
            </a:fillRef>
            <a:effectRef idx="0">
              <a:schemeClr val="accent1"/>
            </a:effectRef>
            <a:fontRef idx="minor">
              <a:schemeClr val="tx1"/>
            </a:fontRef>
          </p:style>
        </p:cxnSp>
      </p:grpSp>
      <p:sp>
        <p:nvSpPr>
          <p:cNvPr id="33" name="Rectangle 32"/>
          <p:cNvSpPr/>
          <p:nvPr/>
        </p:nvSpPr>
        <p:spPr>
          <a:xfrm>
            <a:off x="908050" y="3429011"/>
            <a:ext cx="8007350" cy="3046988"/>
          </a:xfrm>
          <a:prstGeom prst="rect">
            <a:avLst/>
          </a:prstGeom>
        </p:spPr>
        <p:txBody>
          <a:bodyPr wrap="square">
            <a:spAutoFit/>
          </a:bodyPr>
          <a:lstStyle/>
          <a:p>
            <a:pPr marL="285750" indent="-285750" algn="l">
              <a:buFont typeface="Arial"/>
              <a:buChar char="•"/>
            </a:pPr>
            <a:r>
              <a:rPr lang="en-US" sz="2400" dirty="0">
                <a:latin typeface="Arial"/>
                <a:cs typeface="Arial"/>
              </a:rPr>
              <a:t>Closed-loop control systems use feedback</a:t>
            </a:r>
          </a:p>
          <a:p>
            <a:pPr marL="285750" indent="-285750" algn="l">
              <a:buFont typeface="Arial"/>
              <a:buChar char="•"/>
            </a:pPr>
            <a:r>
              <a:rPr lang="en-US" sz="2400" dirty="0">
                <a:latin typeface="Arial"/>
                <a:cs typeface="Arial"/>
              </a:rPr>
              <a:t>They compare the actual output </a:t>
            </a:r>
            <a:r>
              <a:rPr lang="en-US" sz="2400" dirty="0" smtClean="0">
                <a:latin typeface="Arial"/>
                <a:cs typeface="Arial"/>
              </a:rPr>
              <a:t>with the</a:t>
            </a:r>
            <a:r>
              <a:rPr lang="en-US" sz="2400" dirty="0">
                <a:latin typeface="Arial"/>
                <a:cs typeface="Arial"/>
              </a:rPr>
              <a:t> expected value and take actions based on this </a:t>
            </a:r>
            <a:r>
              <a:rPr lang="en-US" sz="2400" dirty="0" smtClean="0">
                <a:latin typeface="Arial"/>
                <a:cs typeface="Arial"/>
              </a:rPr>
              <a:t>error</a:t>
            </a:r>
          </a:p>
          <a:p>
            <a:pPr algn="l"/>
            <a:endParaRPr lang="en-US" sz="2400" dirty="0">
              <a:latin typeface="Arial"/>
              <a:cs typeface="Arial"/>
            </a:endParaRPr>
          </a:p>
          <a:p>
            <a:pPr marL="342900" indent="-342900" algn="l">
              <a:buFont typeface="Arial"/>
              <a:buChar char="•"/>
            </a:pPr>
            <a:endParaRPr lang="en-US" sz="2400" dirty="0" smtClean="0">
              <a:latin typeface="Arial"/>
              <a:cs typeface="Arial"/>
            </a:endParaRPr>
          </a:p>
          <a:p>
            <a:pPr marL="342900" indent="-342900" algn="l">
              <a:buFont typeface="Arial"/>
              <a:buChar char="•"/>
            </a:pPr>
            <a:r>
              <a:rPr lang="en-US" sz="2400" dirty="0">
                <a:latin typeface="Arial"/>
                <a:cs typeface="Arial"/>
              </a:rPr>
              <a:t>R</a:t>
            </a:r>
            <a:r>
              <a:rPr lang="en-US" sz="2400" dirty="0" smtClean="0">
                <a:latin typeface="Arial"/>
                <a:cs typeface="Arial"/>
              </a:rPr>
              <a:t>educe</a:t>
            </a:r>
            <a:r>
              <a:rPr lang="en-US" sz="2400" dirty="0">
                <a:latin typeface="Arial"/>
                <a:cs typeface="Arial"/>
              </a:rPr>
              <a:t> </a:t>
            </a:r>
            <a:r>
              <a:rPr lang="en-US" sz="2400" dirty="0" smtClean="0">
                <a:latin typeface="Arial"/>
                <a:cs typeface="Arial"/>
              </a:rPr>
              <a:t>the effect of disturbance</a:t>
            </a:r>
            <a:endParaRPr lang="en-US" sz="2400" dirty="0">
              <a:latin typeface="Arial"/>
              <a:cs typeface="Arial"/>
            </a:endParaRPr>
          </a:p>
          <a:p>
            <a:pPr marL="342900" indent="-342900" algn="l">
              <a:buFont typeface="Arial"/>
              <a:buChar char="•"/>
            </a:pPr>
            <a:r>
              <a:rPr lang="en-US" sz="2400" dirty="0" smtClean="0">
                <a:latin typeface="Arial"/>
                <a:cs typeface="Arial"/>
              </a:rPr>
              <a:t>Make a </a:t>
            </a:r>
            <a:r>
              <a:rPr lang="en-US" sz="2400" dirty="0">
                <a:latin typeface="Arial"/>
                <a:cs typeface="Arial"/>
              </a:rPr>
              <a:t> system insensitive to variations</a:t>
            </a:r>
          </a:p>
          <a:p>
            <a:pPr marL="342900" indent="-342900" algn="l">
              <a:buFont typeface="Arial"/>
              <a:buChar char="•"/>
            </a:pPr>
            <a:r>
              <a:rPr lang="en-US" sz="2400" dirty="0" smtClean="0">
                <a:latin typeface="Arial"/>
                <a:cs typeface="Arial"/>
              </a:rPr>
              <a:t>Can stabilize</a:t>
            </a:r>
            <a:r>
              <a:rPr lang="en-US" sz="2400" dirty="0">
                <a:latin typeface="Arial"/>
                <a:cs typeface="Arial"/>
              </a:rPr>
              <a:t> an unstable system</a:t>
            </a:r>
          </a:p>
        </p:txBody>
      </p:sp>
    </p:spTree>
    <p:extLst>
      <p:ext uri="{BB962C8B-B14F-4D97-AF65-F5344CB8AC3E}">
        <p14:creationId xmlns:p14="http://schemas.microsoft.com/office/powerpoint/2010/main" val="1189072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bldLvl="2"/>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99" name="Group 5"/>
          <p:cNvGrpSpPr>
            <a:grpSpLocks/>
          </p:cNvGrpSpPr>
          <p:nvPr/>
        </p:nvGrpSpPr>
        <p:grpSpPr bwMode="auto">
          <a:xfrm>
            <a:off x="266569" y="1285875"/>
            <a:ext cx="9240440" cy="2243138"/>
            <a:chOff x="18" y="624"/>
            <a:chExt cx="5373" cy="1413"/>
          </a:xfrm>
        </p:grpSpPr>
        <p:sp>
          <p:nvSpPr>
            <p:cNvPr id="29709" name="Rectangle 6"/>
            <p:cNvSpPr>
              <a:spLocks noChangeArrowheads="1"/>
            </p:cNvSpPr>
            <p:nvPr/>
          </p:nvSpPr>
          <p:spPr bwMode="auto">
            <a:xfrm>
              <a:off x="1296" y="960"/>
              <a:ext cx="817" cy="336"/>
            </a:xfrm>
            <a:prstGeom prst="rect">
              <a:avLst/>
            </a:prstGeom>
            <a:solidFill>
              <a:srgbClr val="FFFF00"/>
            </a:solidFill>
            <a:ln w="9525">
              <a:solidFill>
                <a:schemeClr val="tx1"/>
              </a:solidFill>
              <a:miter lim="800000"/>
              <a:headEnd/>
              <a:tailEnd/>
            </a:ln>
          </p:spPr>
          <p:txBody>
            <a:bodyPr wrap="none" anchor="ctr"/>
            <a:lstStyle/>
            <a:p>
              <a:pPr algn="ctr"/>
              <a:r>
                <a:rPr kumimoji="1" lang="en-US" altLang="zh-CN" sz="2000" b="1">
                  <a:latin typeface="Comic Sans MS" charset="0"/>
                </a:rPr>
                <a:t>Controller</a:t>
              </a:r>
            </a:p>
          </p:txBody>
        </p:sp>
        <p:sp>
          <p:nvSpPr>
            <p:cNvPr id="69" name="Rectangle 7"/>
            <p:cNvSpPr>
              <a:spLocks noChangeArrowheads="1"/>
            </p:cNvSpPr>
            <p:nvPr/>
          </p:nvSpPr>
          <p:spPr bwMode="auto">
            <a:xfrm>
              <a:off x="2383" y="960"/>
              <a:ext cx="765" cy="336"/>
            </a:xfrm>
            <a:prstGeom prst="rect">
              <a:avLst/>
            </a:prstGeom>
            <a:solidFill>
              <a:schemeClr val="accent5">
                <a:lumMod val="60000"/>
                <a:lumOff val="40000"/>
              </a:schemeClr>
            </a:solidFill>
            <a:ln w="9525">
              <a:solidFill>
                <a:schemeClr val="tx1"/>
              </a:solidFill>
              <a:miter lim="800000"/>
              <a:headEnd/>
              <a:tailEnd/>
            </a:ln>
            <a:effectLst/>
          </p:spPr>
          <p:txBody>
            <a:bodyPr wrap="none" anchor="ctr"/>
            <a:lstStyle/>
            <a:p>
              <a:pPr algn="ctr">
                <a:defRPr/>
              </a:pPr>
              <a:r>
                <a:rPr kumimoji="1" lang="en-US" altLang="zh-CN" sz="2000" b="1">
                  <a:latin typeface="Comic Sans MS" pitchFamily="66" charset="0"/>
                  <a:ea typeface="宋体" pitchFamily="2" charset="-122"/>
                  <a:cs typeface="+mn-cs"/>
                </a:rPr>
                <a:t>Actuator</a:t>
              </a:r>
            </a:p>
          </p:txBody>
        </p:sp>
        <p:sp>
          <p:nvSpPr>
            <p:cNvPr id="29711" name="Rectangle 8"/>
            <p:cNvSpPr>
              <a:spLocks noChangeArrowheads="1"/>
            </p:cNvSpPr>
            <p:nvPr/>
          </p:nvSpPr>
          <p:spPr bwMode="auto">
            <a:xfrm>
              <a:off x="3408" y="960"/>
              <a:ext cx="768" cy="336"/>
            </a:xfrm>
            <a:prstGeom prst="rect">
              <a:avLst/>
            </a:prstGeom>
            <a:solidFill>
              <a:srgbClr val="00B0F0"/>
            </a:solidFill>
            <a:ln w="9525">
              <a:solidFill>
                <a:schemeClr val="tx1"/>
              </a:solidFill>
              <a:miter lim="800000"/>
              <a:headEnd/>
              <a:tailEnd/>
            </a:ln>
          </p:spPr>
          <p:txBody>
            <a:bodyPr wrap="none" anchor="ctr"/>
            <a:lstStyle/>
            <a:p>
              <a:pPr algn="ctr"/>
              <a:r>
                <a:rPr kumimoji="1" lang="en-US" altLang="zh-CN" sz="2000" b="1">
                  <a:solidFill>
                    <a:schemeClr val="bg1"/>
                  </a:solidFill>
                  <a:latin typeface="Comic Sans MS" charset="0"/>
                </a:rPr>
                <a:t>Plant</a:t>
              </a:r>
            </a:p>
          </p:txBody>
        </p:sp>
        <p:sp>
          <p:nvSpPr>
            <p:cNvPr id="29712" name="AutoShape 9"/>
            <p:cNvSpPr>
              <a:spLocks noChangeArrowheads="1"/>
            </p:cNvSpPr>
            <p:nvPr/>
          </p:nvSpPr>
          <p:spPr bwMode="auto">
            <a:xfrm>
              <a:off x="768" y="1056"/>
              <a:ext cx="192" cy="192"/>
            </a:xfrm>
            <a:prstGeom prst="flowChartSummingJunction">
              <a:avLst/>
            </a:prstGeom>
            <a:solidFill>
              <a:schemeClr val="bg1"/>
            </a:solidFill>
            <a:ln w="9525">
              <a:solidFill>
                <a:schemeClr val="tx1"/>
              </a:solidFill>
              <a:round/>
              <a:headEnd/>
              <a:tailEnd/>
            </a:ln>
          </p:spPr>
          <p:txBody>
            <a:bodyPr wrap="none" anchor="ctr"/>
            <a:lstStyle/>
            <a:p>
              <a:endParaRPr lang="zh-CN" altLang="en-US">
                <a:latin typeface="Comic Sans MS" charset="0"/>
              </a:endParaRPr>
            </a:p>
          </p:txBody>
        </p:sp>
        <p:sp>
          <p:nvSpPr>
            <p:cNvPr id="29713" name="Line 10"/>
            <p:cNvSpPr>
              <a:spLocks noChangeShapeType="1"/>
            </p:cNvSpPr>
            <p:nvPr/>
          </p:nvSpPr>
          <p:spPr bwMode="auto">
            <a:xfrm>
              <a:off x="960" y="1152"/>
              <a:ext cx="336" cy="0"/>
            </a:xfrm>
            <a:prstGeom prst="line">
              <a:avLst/>
            </a:prstGeom>
            <a:noFill/>
            <a:ln w="9525">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14" name="Line 11"/>
            <p:cNvSpPr>
              <a:spLocks noChangeShapeType="1"/>
            </p:cNvSpPr>
            <p:nvPr/>
          </p:nvSpPr>
          <p:spPr bwMode="auto">
            <a:xfrm>
              <a:off x="288" y="1152"/>
              <a:ext cx="480" cy="0"/>
            </a:xfrm>
            <a:prstGeom prst="line">
              <a:avLst/>
            </a:prstGeom>
            <a:noFill/>
            <a:ln w="9525">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15" name="Line 14"/>
            <p:cNvSpPr>
              <a:spLocks noChangeShapeType="1"/>
            </p:cNvSpPr>
            <p:nvPr/>
          </p:nvSpPr>
          <p:spPr bwMode="auto">
            <a:xfrm>
              <a:off x="3792" y="624"/>
              <a:ext cx="0"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7" name="Rectangle 15"/>
            <p:cNvSpPr>
              <a:spLocks noChangeArrowheads="1"/>
            </p:cNvSpPr>
            <p:nvPr/>
          </p:nvSpPr>
          <p:spPr bwMode="auto">
            <a:xfrm>
              <a:off x="2158" y="1701"/>
              <a:ext cx="990" cy="336"/>
            </a:xfrm>
            <a:prstGeom prst="rect">
              <a:avLst/>
            </a:prstGeom>
            <a:solidFill>
              <a:schemeClr val="accent4">
                <a:lumMod val="60000"/>
                <a:lumOff val="40000"/>
              </a:schemeClr>
            </a:solidFill>
            <a:ln w="9525">
              <a:solidFill>
                <a:schemeClr val="tx1"/>
              </a:solidFill>
              <a:miter lim="800000"/>
              <a:headEnd/>
              <a:tailEnd/>
            </a:ln>
            <a:effectLst/>
          </p:spPr>
          <p:txBody>
            <a:bodyPr wrap="none" anchor="ctr"/>
            <a:lstStyle/>
            <a:p>
              <a:pPr algn="ctr">
                <a:defRPr/>
              </a:pPr>
              <a:r>
                <a:rPr kumimoji="1" lang="en-US" altLang="zh-CN" sz="2000" b="1">
                  <a:latin typeface="Comic Sans MS" pitchFamily="66" charset="0"/>
                  <a:ea typeface="宋体" pitchFamily="2" charset="-122"/>
                  <a:cs typeface="+mn-cs"/>
                </a:rPr>
                <a:t>Sensor</a:t>
              </a:r>
            </a:p>
          </p:txBody>
        </p:sp>
        <p:sp>
          <p:nvSpPr>
            <p:cNvPr id="29717" name="Line 16"/>
            <p:cNvSpPr>
              <a:spLocks noChangeShapeType="1"/>
            </p:cNvSpPr>
            <p:nvPr/>
          </p:nvSpPr>
          <p:spPr bwMode="auto">
            <a:xfrm>
              <a:off x="4176" y="1104"/>
              <a:ext cx="720" cy="0"/>
            </a:xfrm>
            <a:prstGeom prst="line">
              <a:avLst/>
            </a:prstGeom>
            <a:noFill/>
            <a:ln w="9525">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18" name="Line 17"/>
            <p:cNvSpPr>
              <a:spLocks noChangeShapeType="1"/>
            </p:cNvSpPr>
            <p:nvPr/>
          </p:nvSpPr>
          <p:spPr bwMode="auto">
            <a:xfrm>
              <a:off x="4560" y="1104"/>
              <a:ext cx="0" cy="7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19" name="Line 18"/>
            <p:cNvSpPr>
              <a:spLocks noChangeShapeType="1"/>
            </p:cNvSpPr>
            <p:nvPr/>
          </p:nvSpPr>
          <p:spPr bwMode="auto">
            <a:xfrm flipH="1">
              <a:off x="3168" y="1872"/>
              <a:ext cx="13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20" name="Line 19"/>
            <p:cNvSpPr>
              <a:spLocks noChangeShapeType="1"/>
            </p:cNvSpPr>
            <p:nvPr/>
          </p:nvSpPr>
          <p:spPr bwMode="auto">
            <a:xfrm flipH="1">
              <a:off x="864" y="1872"/>
              <a:ext cx="12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21" name="Line 20"/>
            <p:cNvSpPr>
              <a:spLocks noChangeShapeType="1"/>
            </p:cNvSpPr>
            <p:nvPr/>
          </p:nvSpPr>
          <p:spPr bwMode="auto">
            <a:xfrm flipV="1">
              <a:off x="864" y="1248"/>
              <a:ext cx="0"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22" name="Text Box 21"/>
            <p:cNvSpPr txBox="1">
              <a:spLocks noChangeArrowheads="1"/>
            </p:cNvSpPr>
            <p:nvPr/>
          </p:nvSpPr>
          <p:spPr bwMode="auto">
            <a:xfrm>
              <a:off x="830" y="1226"/>
              <a:ext cx="18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2400">
                  <a:latin typeface="Comic Sans MS" charset="0"/>
                </a:rPr>
                <a:t>-</a:t>
              </a:r>
            </a:p>
          </p:txBody>
        </p:sp>
        <p:sp>
          <p:nvSpPr>
            <p:cNvPr id="29723" name="Text Box 22"/>
            <p:cNvSpPr txBox="1">
              <a:spLocks noChangeArrowheads="1"/>
            </p:cNvSpPr>
            <p:nvPr/>
          </p:nvSpPr>
          <p:spPr bwMode="auto">
            <a:xfrm>
              <a:off x="382" y="864"/>
              <a:ext cx="19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2400" b="1">
                  <a:latin typeface="Comic Sans MS" charset="0"/>
                </a:rPr>
                <a:t>r</a:t>
              </a:r>
            </a:p>
          </p:txBody>
        </p:sp>
        <p:sp>
          <p:nvSpPr>
            <p:cNvPr id="29724" name="Text Box 23"/>
            <p:cNvSpPr txBox="1">
              <a:spLocks noChangeArrowheads="1"/>
            </p:cNvSpPr>
            <p:nvPr/>
          </p:nvSpPr>
          <p:spPr bwMode="auto">
            <a:xfrm>
              <a:off x="18" y="1178"/>
              <a:ext cx="745"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1600" b="1">
                  <a:latin typeface="Comic Sans MS" charset="0"/>
                </a:rPr>
                <a:t>Expected value</a:t>
              </a:r>
            </a:p>
          </p:txBody>
        </p:sp>
        <p:sp>
          <p:nvSpPr>
            <p:cNvPr id="29725" name="Text Box 24"/>
            <p:cNvSpPr txBox="1">
              <a:spLocks noChangeArrowheads="1"/>
            </p:cNvSpPr>
            <p:nvPr/>
          </p:nvSpPr>
          <p:spPr bwMode="auto">
            <a:xfrm>
              <a:off x="964" y="890"/>
              <a:ext cx="20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2400" b="1">
                  <a:latin typeface="Comic Sans MS" charset="0"/>
                </a:rPr>
                <a:t>e</a:t>
              </a:r>
            </a:p>
          </p:txBody>
        </p:sp>
        <p:sp>
          <p:nvSpPr>
            <p:cNvPr id="29726" name="Text Box 25"/>
            <p:cNvSpPr txBox="1">
              <a:spLocks noChangeArrowheads="1"/>
            </p:cNvSpPr>
            <p:nvPr/>
          </p:nvSpPr>
          <p:spPr bwMode="auto">
            <a:xfrm>
              <a:off x="830" y="1248"/>
              <a:ext cx="65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spcBef>
                  <a:spcPct val="50000"/>
                </a:spcBef>
              </a:pPr>
              <a:r>
                <a:rPr kumimoji="1" lang="en-US" altLang="zh-CN" sz="2400" b="1">
                  <a:latin typeface="Comic Sans MS" charset="0"/>
                </a:rPr>
                <a:t> </a:t>
              </a:r>
              <a:r>
                <a:rPr kumimoji="1" lang="en-US" altLang="zh-CN" sz="1600" b="1">
                  <a:latin typeface="Comic Sans MS" charset="0"/>
                </a:rPr>
                <a:t>Error</a:t>
              </a:r>
            </a:p>
          </p:txBody>
        </p:sp>
        <p:sp>
          <p:nvSpPr>
            <p:cNvPr id="29727" name="Text Box 26"/>
            <p:cNvSpPr txBox="1">
              <a:spLocks noChangeArrowheads="1"/>
            </p:cNvSpPr>
            <p:nvPr/>
          </p:nvSpPr>
          <p:spPr bwMode="auto">
            <a:xfrm>
              <a:off x="3808" y="714"/>
              <a:ext cx="70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1400" b="1">
                  <a:latin typeface="Comic Sans MS" charset="0"/>
                </a:rPr>
                <a:t>Disturbance</a:t>
              </a:r>
            </a:p>
          </p:txBody>
        </p:sp>
        <p:sp>
          <p:nvSpPr>
            <p:cNvPr id="29728" name="Text Box 27"/>
            <p:cNvSpPr txBox="1">
              <a:spLocks noChangeArrowheads="1"/>
            </p:cNvSpPr>
            <p:nvPr/>
          </p:nvSpPr>
          <p:spPr bwMode="auto">
            <a:xfrm>
              <a:off x="4706" y="1119"/>
              <a:ext cx="685"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1600" b="1">
                  <a:latin typeface="Comic Sans MS" charset="0"/>
                </a:rPr>
                <a:t>Controlled</a:t>
              </a:r>
            </a:p>
            <a:p>
              <a:pPr algn="ctr" eaLnBrk="1" hangingPunct="1"/>
              <a:r>
                <a:rPr kumimoji="1" lang="en-US" altLang="zh-CN" sz="1600" b="1">
                  <a:latin typeface="Comic Sans MS" charset="0"/>
                </a:rPr>
                <a:t>variable</a:t>
              </a:r>
            </a:p>
            <a:p>
              <a:pPr algn="ctr" eaLnBrk="1" hangingPunct="1"/>
              <a:endParaRPr kumimoji="1" lang="en-US" altLang="zh-CN" sz="2400" b="1">
                <a:latin typeface="Comic Sans MS" charset="0"/>
              </a:endParaRPr>
            </a:p>
          </p:txBody>
        </p:sp>
        <p:sp>
          <p:nvSpPr>
            <p:cNvPr id="29729" name="Text Box 28"/>
            <p:cNvSpPr txBox="1">
              <a:spLocks noChangeArrowheads="1"/>
            </p:cNvSpPr>
            <p:nvPr/>
          </p:nvSpPr>
          <p:spPr bwMode="auto">
            <a:xfrm>
              <a:off x="3586" y="624"/>
              <a:ext cx="20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2400" b="1">
                  <a:latin typeface="Comic Sans MS" charset="0"/>
                </a:rPr>
                <a:t>n</a:t>
              </a:r>
            </a:p>
          </p:txBody>
        </p:sp>
        <p:sp>
          <p:nvSpPr>
            <p:cNvPr id="29730" name="Text Box 29"/>
            <p:cNvSpPr txBox="1">
              <a:spLocks noChangeArrowheads="1"/>
            </p:cNvSpPr>
            <p:nvPr/>
          </p:nvSpPr>
          <p:spPr bwMode="auto">
            <a:xfrm>
              <a:off x="4564" y="842"/>
              <a:ext cx="20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2400" b="1">
                  <a:latin typeface="Comic Sans MS" charset="0"/>
                </a:rPr>
                <a:t>y</a:t>
              </a:r>
            </a:p>
          </p:txBody>
        </p:sp>
      </p:grpSp>
      <p:sp>
        <p:nvSpPr>
          <p:cNvPr id="93" name="Line 31"/>
          <p:cNvSpPr>
            <a:spLocks noChangeShapeType="1"/>
          </p:cNvSpPr>
          <p:nvPr/>
        </p:nvSpPr>
        <p:spPr bwMode="auto">
          <a:xfrm flipH="1">
            <a:off x="1135063" y="2265364"/>
            <a:ext cx="490141" cy="1584325"/>
          </a:xfrm>
          <a:prstGeom prst="line">
            <a:avLst/>
          </a:prstGeom>
          <a:noFill/>
          <a:ln w="9525">
            <a:solidFill>
              <a:srgbClr val="0070C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94" name="Text Box 32"/>
          <p:cNvSpPr txBox="1">
            <a:spLocks noChangeArrowheads="1"/>
          </p:cNvSpPr>
          <p:nvPr/>
        </p:nvSpPr>
        <p:spPr bwMode="gray">
          <a:xfrm>
            <a:off x="154782" y="3733801"/>
            <a:ext cx="3511815"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eaLnBrk="1" hangingPunct="1"/>
            <a:r>
              <a:rPr kumimoji="1" lang="en-US" altLang="zh-CN" sz="2000">
                <a:latin typeface="Comic Sans MS" charset="0"/>
              </a:rPr>
              <a:t> </a:t>
            </a:r>
            <a:r>
              <a:rPr kumimoji="1" lang="en-US" altLang="zh-CN" sz="2000">
                <a:latin typeface="Comic Sans MS" charset="0"/>
                <a:cs typeface="Arial Unicode MS" charset="0"/>
              </a:rPr>
              <a:t>comparison</a:t>
            </a:r>
            <a:r>
              <a:rPr kumimoji="1" lang="en-US" altLang="zh-CN" sz="2000">
                <a:latin typeface="Comic Sans MS" charset="0"/>
              </a:rPr>
              <a:t> component (comparison point) :</a:t>
            </a:r>
          </a:p>
          <a:p>
            <a:pPr eaLnBrk="1" hangingPunct="1"/>
            <a:r>
              <a:rPr kumimoji="1" lang="en-US" altLang="zh-CN" sz="2000">
                <a:latin typeface="Comic Sans MS" charset="0"/>
              </a:rPr>
              <a:t>its output equals the algebraic sum of all input signals.</a:t>
            </a:r>
          </a:p>
          <a:p>
            <a:pPr eaLnBrk="1" hangingPunct="1"/>
            <a:endParaRPr kumimoji="1" lang="en-US" altLang="zh-CN" sz="2000">
              <a:latin typeface="Comic Sans MS" charset="0"/>
            </a:endParaRPr>
          </a:p>
          <a:p>
            <a:pPr eaLnBrk="1" hangingPunct="1"/>
            <a:r>
              <a:rPr kumimoji="1" lang="en-US" altLang="zh-CN" sz="2000">
                <a:latin typeface="Comic Sans MS" charset="0"/>
              </a:rPr>
              <a:t>“+”: plus;  “-”: minus</a:t>
            </a:r>
          </a:p>
        </p:txBody>
      </p:sp>
      <p:sp>
        <p:nvSpPr>
          <p:cNvPr id="95" name="Line 33"/>
          <p:cNvSpPr>
            <a:spLocks noChangeShapeType="1"/>
          </p:cNvSpPr>
          <p:nvPr/>
        </p:nvSpPr>
        <p:spPr bwMode="auto">
          <a:xfrm>
            <a:off x="8112258" y="2078038"/>
            <a:ext cx="624284" cy="1295400"/>
          </a:xfrm>
          <a:prstGeom prst="line">
            <a:avLst/>
          </a:prstGeom>
          <a:noFill/>
          <a:ln w="9525">
            <a:solidFill>
              <a:srgbClr val="0070C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96" name="Text Box 34"/>
          <p:cNvSpPr txBox="1">
            <a:spLocks noChangeArrowheads="1"/>
          </p:cNvSpPr>
          <p:nvPr/>
        </p:nvSpPr>
        <p:spPr bwMode="auto">
          <a:xfrm>
            <a:off x="6903244" y="3344864"/>
            <a:ext cx="3002756"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eaLnBrk="1" hangingPunct="1"/>
            <a:r>
              <a:rPr kumimoji="1" lang="en-US" altLang="zh-CN" sz="2000" dirty="0">
                <a:latin typeface="Comic Sans MS" charset="0"/>
                <a:cs typeface="Arial Unicode MS" charset="0"/>
              </a:rPr>
              <a:t>lead-out point:</a:t>
            </a:r>
          </a:p>
          <a:p>
            <a:pPr eaLnBrk="1" hangingPunct="1"/>
            <a:r>
              <a:rPr kumimoji="1" lang="en-US" altLang="zh-CN" sz="2000" dirty="0">
                <a:latin typeface="Comic Sans MS" charset="0"/>
                <a:cs typeface="Arial Unicode MS" charset="0"/>
              </a:rPr>
              <a:t>Here, the signal is transferred along two separate routes.</a:t>
            </a:r>
          </a:p>
          <a:p>
            <a:pPr eaLnBrk="1" hangingPunct="1"/>
            <a:endParaRPr kumimoji="1" lang="zh-CN" altLang="en-US" sz="2000" b="1" dirty="0">
              <a:latin typeface="Comic Sans MS" charset="0"/>
            </a:endParaRPr>
          </a:p>
        </p:txBody>
      </p:sp>
      <p:sp>
        <p:nvSpPr>
          <p:cNvPr id="97" name="Line 35"/>
          <p:cNvSpPr>
            <a:spLocks noChangeShapeType="1"/>
          </p:cNvSpPr>
          <p:nvPr/>
        </p:nvSpPr>
        <p:spPr bwMode="auto">
          <a:xfrm>
            <a:off x="4767263" y="3571875"/>
            <a:ext cx="495300" cy="1066800"/>
          </a:xfrm>
          <a:prstGeom prst="line">
            <a:avLst/>
          </a:prstGeom>
          <a:noFill/>
          <a:ln w="9525">
            <a:solidFill>
              <a:srgbClr val="0070C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98" name="Text Box 36"/>
          <p:cNvSpPr txBox="1">
            <a:spLocks noChangeArrowheads="1"/>
          </p:cNvSpPr>
          <p:nvPr/>
        </p:nvSpPr>
        <p:spPr bwMode="gray">
          <a:xfrm>
            <a:off x="3836648" y="4690535"/>
            <a:ext cx="5264432"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eaLnBrk="1" hangingPunct="1"/>
            <a:r>
              <a:rPr lang="en-US" altLang="zh-CN" sz="2000" dirty="0">
                <a:latin typeface="Comic Sans MS" charset="0"/>
                <a:cs typeface="Arial Unicode MS" charset="0"/>
              </a:rPr>
              <a:t>The Block represents</a:t>
            </a:r>
          </a:p>
          <a:p>
            <a:pPr eaLnBrk="1" hangingPunct="1"/>
            <a:r>
              <a:rPr lang="en-US" altLang="zh-CN" sz="2000" dirty="0">
                <a:latin typeface="Comic Sans MS" charset="0"/>
                <a:cs typeface="Arial Unicode MS" charset="0"/>
              </a:rPr>
              <a:t>the function and name of its</a:t>
            </a:r>
          </a:p>
          <a:p>
            <a:pPr eaLnBrk="1" hangingPunct="1"/>
            <a:r>
              <a:rPr lang="en-US" altLang="zh-CN" sz="2000" dirty="0">
                <a:latin typeface="Comic Sans MS" charset="0"/>
                <a:cs typeface="Arial Unicode MS" charset="0"/>
              </a:rPr>
              <a:t>corresponding mode, we don’t </a:t>
            </a:r>
          </a:p>
          <a:p>
            <a:pPr eaLnBrk="1" hangingPunct="1"/>
            <a:r>
              <a:rPr lang="en-US" altLang="zh-CN" sz="2000" dirty="0">
                <a:latin typeface="Comic Sans MS" charset="0"/>
                <a:cs typeface="Arial Unicode MS" charset="0"/>
              </a:rPr>
              <a:t>need to draw detailed structure,</a:t>
            </a:r>
          </a:p>
          <a:p>
            <a:pPr eaLnBrk="1" hangingPunct="1"/>
            <a:r>
              <a:rPr lang="en-US" altLang="zh-CN" sz="2000" dirty="0">
                <a:latin typeface="Comic Sans MS" charset="0"/>
                <a:cs typeface="Arial Unicode MS" charset="0"/>
              </a:rPr>
              <a:t>and the line guides for the transfer route.</a:t>
            </a:r>
            <a:endParaRPr kumimoji="1" lang="en-US" altLang="zh-CN" sz="2000" dirty="0">
              <a:latin typeface="Comic Sans MS" charset="0"/>
              <a:cs typeface="Arial Unicode MS" charset="0"/>
            </a:endParaRPr>
          </a:p>
        </p:txBody>
      </p:sp>
      <p:cxnSp>
        <p:nvCxnSpPr>
          <p:cNvPr id="102" name="直接箭头连接符 101"/>
          <p:cNvCxnSpPr>
            <a:stCxn id="29709" idx="3"/>
            <a:endCxn id="69" idx="1"/>
          </p:cNvCxnSpPr>
          <p:nvPr/>
        </p:nvCxnSpPr>
        <p:spPr>
          <a:xfrm>
            <a:off x="3869532" y="2085975"/>
            <a:ext cx="464344" cy="1588"/>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a:stCxn id="69" idx="3"/>
            <a:endCxn id="29711" idx="1"/>
          </p:cNvCxnSpPr>
          <p:nvPr/>
        </p:nvCxnSpPr>
        <p:spPr>
          <a:xfrm>
            <a:off x="5649516" y="2085975"/>
            <a:ext cx="447146" cy="1588"/>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29708" name="Text Box 24"/>
          <p:cNvSpPr txBox="1">
            <a:spLocks noChangeArrowheads="1"/>
          </p:cNvSpPr>
          <p:nvPr/>
        </p:nvSpPr>
        <p:spPr bwMode="auto">
          <a:xfrm>
            <a:off x="5747164" y="1643063"/>
            <a:ext cx="344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2400" b="1">
                <a:latin typeface="Comic Sans MS" charset="0"/>
              </a:rPr>
              <a:t>u</a:t>
            </a:r>
          </a:p>
        </p:txBody>
      </p:sp>
      <p:sp>
        <p:nvSpPr>
          <p:cNvPr id="35" name="Title 1"/>
          <p:cNvSpPr txBox="1">
            <a:spLocks/>
          </p:cNvSpPr>
          <p:nvPr/>
        </p:nvSpPr>
        <p:spPr>
          <a:xfrm>
            <a:off x="450546" y="0"/>
            <a:ext cx="8915400" cy="725774"/>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t>Block diagram of </a:t>
            </a:r>
            <a:r>
              <a:rPr lang="en-US" sz="3600" b="1" dirty="0" smtClean="0"/>
              <a:t>output feedback control </a:t>
            </a:r>
            <a:r>
              <a:rPr lang="en-US" sz="3600" b="1" dirty="0"/>
              <a:t>system</a:t>
            </a:r>
          </a:p>
        </p:txBody>
      </p:sp>
    </p:spTree>
    <p:extLst>
      <p:ext uri="{BB962C8B-B14F-4D97-AF65-F5344CB8AC3E}">
        <p14:creationId xmlns:p14="http://schemas.microsoft.com/office/powerpoint/2010/main" val="13151825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 calcmode="lin" valueType="num">
                                      <p:cBhvr additive="base">
                                        <p:cTn id="7" dur="500" fill="hold"/>
                                        <p:tgtEl>
                                          <p:spTgt spid="93"/>
                                        </p:tgtEl>
                                        <p:attrNameLst>
                                          <p:attrName>ppt_x</p:attrName>
                                        </p:attrNameLst>
                                      </p:cBhvr>
                                      <p:tavLst>
                                        <p:tav tm="0">
                                          <p:val>
                                            <p:strVal val="0-#ppt_w/2"/>
                                          </p:val>
                                        </p:tav>
                                        <p:tav tm="100000">
                                          <p:val>
                                            <p:strVal val="#ppt_x"/>
                                          </p:val>
                                        </p:tav>
                                      </p:tavLst>
                                    </p:anim>
                                    <p:anim calcmode="lin" valueType="num">
                                      <p:cBhvr additive="base">
                                        <p:cTn id="8" dur="500" fill="hold"/>
                                        <p:tgtEl>
                                          <p:spTgt spid="9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4"/>
                                        </p:tgtEl>
                                        <p:attrNameLst>
                                          <p:attrName>style.visibility</p:attrName>
                                        </p:attrNameLst>
                                      </p:cBhvr>
                                      <p:to>
                                        <p:strVal val="visible"/>
                                      </p:to>
                                    </p:set>
                                    <p:anim calcmode="lin" valueType="num">
                                      <p:cBhvr additive="base">
                                        <p:cTn id="13" dur="500" fill="hold"/>
                                        <p:tgtEl>
                                          <p:spTgt spid="94"/>
                                        </p:tgtEl>
                                        <p:attrNameLst>
                                          <p:attrName>ppt_x</p:attrName>
                                        </p:attrNameLst>
                                      </p:cBhvr>
                                      <p:tavLst>
                                        <p:tav tm="0">
                                          <p:val>
                                            <p:strVal val="#ppt_x"/>
                                          </p:val>
                                        </p:tav>
                                        <p:tav tm="100000">
                                          <p:val>
                                            <p:strVal val="#ppt_x"/>
                                          </p:val>
                                        </p:tav>
                                      </p:tavLst>
                                    </p:anim>
                                    <p:anim calcmode="lin" valueType="num">
                                      <p:cBhvr additive="base">
                                        <p:cTn id="14"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95"/>
                                        </p:tgtEl>
                                        <p:attrNameLst>
                                          <p:attrName>style.visibility</p:attrName>
                                        </p:attrNameLst>
                                      </p:cBhvr>
                                      <p:to>
                                        <p:strVal val="visible"/>
                                      </p:to>
                                    </p:set>
                                    <p:anim calcmode="lin" valueType="num">
                                      <p:cBhvr additive="base">
                                        <p:cTn id="19" dur="500" fill="hold"/>
                                        <p:tgtEl>
                                          <p:spTgt spid="95"/>
                                        </p:tgtEl>
                                        <p:attrNameLst>
                                          <p:attrName>ppt_x</p:attrName>
                                        </p:attrNameLst>
                                      </p:cBhvr>
                                      <p:tavLst>
                                        <p:tav tm="0">
                                          <p:val>
                                            <p:strVal val="1+#ppt_w/2"/>
                                          </p:val>
                                        </p:tav>
                                        <p:tav tm="100000">
                                          <p:val>
                                            <p:strVal val="#ppt_x"/>
                                          </p:val>
                                        </p:tav>
                                      </p:tavLst>
                                    </p:anim>
                                    <p:anim calcmode="lin" valueType="num">
                                      <p:cBhvr additive="base">
                                        <p:cTn id="20" dur="500" fill="hold"/>
                                        <p:tgtEl>
                                          <p:spTgt spid="95"/>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6"/>
                                        </p:tgtEl>
                                        <p:attrNameLst>
                                          <p:attrName>style.visibility</p:attrName>
                                        </p:attrNameLst>
                                      </p:cBhvr>
                                      <p:to>
                                        <p:strVal val="visible"/>
                                      </p:to>
                                    </p:set>
                                    <p:anim calcmode="lin" valueType="num">
                                      <p:cBhvr additive="base">
                                        <p:cTn id="25" dur="500" fill="hold"/>
                                        <p:tgtEl>
                                          <p:spTgt spid="96"/>
                                        </p:tgtEl>
                                        <p:attrNameLst>
                                          <p:attrName>ppt_x</p:attrName>
                                        </p:attrNameLst>
                                      </p:cBhvr>
                                      <p:tavLst>
                                        <p:tav tm="0">
                                          <p:val>
                                            <p:strVal val="0-#ppt_w/2"/>
                                          </p:val>
                                        </p:tav>
                                        <p:tav tm="100000">
                                          <p:val>
                                            <p:strVal val="#ppt_x"/>
                                          </p:val>
                                        </p:tav>
                                      </p:tavLst>
                                    </p:anim>
                                    <p:anim calcmode="lin" valueType="num">
                                      <p:cBhvr additive="base">
                                        <p:cTn id="26" dur="500" fill="hold"/>
                                        <p:tgtEl>
                                          <p:spTgt spid="96"/>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97"/>
                                        </p:tgtEl>
                                        <p:attrNameLst>
                                          <p:attrName>style.visibility</p:attrName>
                                        </p:attrNameLst>
                                      </p:cBhvr>
                                      <p:to>
                                        <p:strVal val="visible"/>
                                      </p:to>
                                    </p:set>
                                    <p:anim calcmode="lin" valueType="num">
                                      <p:cBhvr additive="base">
                                        <p:cTn id="31" dur="500" fill="hold"/>
                                        <p:tgtEl>
                                          <p:spTgt spid="97"/>
                                        </p:tgtEl>
                                        <p:attrNameLst>
                                          <p:attrName>ppt_x</p:attrName>
                                        </p:attrNameLst>
                                      </p:cBhvr>
                                      <p:tavLst>
                                        <p:tav tm="0">
                                          <p:val>
                                            <p:strVal val="0-#ppt_w/2"/>
                                          </p:val>
                                        </p:tav>
                                        <p:tav tm="100000">
                                          <p:val>
                                            <p:strVal val="#ppt_x"/>
                                          </p:val>
                                        </p:tav>
                                      </p:tavLst>
                                    </p:anim>
                                    <p:anim calcmode="lin" valueType="num">
                                      <p:cBhvr additive="base">
                                        <p:cTn id="32" dur="500" fill="hold"/>
                                        <p:tgtEl>
                                          <p:spTgt spid="97"/>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8"/>
                                        </p:tgtEl>
                                        <p:attrNameLst>
                                          <p:attrName>style.visibility</p:attrName>
                                        </p:attrNameLst>
                                      </p:cBhvr>
                                      <p:to>
                                        <p:strVal val="visible"/>
                                      </p:to>
                                    </p:set>
                                    <p:anim calcmode="lin" valueType="num">
                                      <p:cBhvr additive="base">
                                        <p:cTn id="37" dur="500" fill="hold"/>
                                        <p:tgtEl>
                                          <p:spTgt spid="98"/>
                                        </p:tgtEl>
                                        <p:attrNameLst>
                                          <p:attrName>ppt_x</p:attrName>
                                        </p:attrNameLst>
                                      </p:cBhvr>
                                      <p:tavLst>
                                        <p:tav tm="0">
                                          <p:val>
                                            <p:strVal val="#ppt_x"/>
                                          </p:val>
                                        </p:tav>
                                        <p:tav tm="100000">
                                          <p:val>
                                            <p:strVal val="#ppt_x"/>
                                          </p:val>
                                        </p:tav>
                                      </p:tavLst>
                                    </p:anim>
                                    <p:anim calcmode="lin" valueType="num">
                                      <p:cBhvr additive="base">
                                        <p:cTn id="38" dur="500" fill="hold"/>
                                        <p:tgtEl>
                                          <p:spTgt spid="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p:bldP spid="95" grpId="0" animBg="1"/>
      <p:bldP spid="96" grpId="0" autoUpdateAnimBg="0"/>
      <p:bldP spid="97" grpId="0" animBg="1"/>
      <p:bldP spid="9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99" name="Group 5"/>
          <p:cNvGrpSpPr>
            <a:grpSpLocks/>
          </p:cNvGrpSpPr>
          <p:nvPr/>
        </p:nvGrpSpPr>
        <p:grpSpPr bwMode="auto">
          <a:xfrm>
            <a:off x="266569" y="1285875"/>
            <a:ext cx="9240440" cy="2243138"/>
            <a:chOff x="18" y="624"/>
            <a:chExt cx="5373" cy="1413"/>
          </a:xfrm>
        </p:grpSpPr>
        <p:sp>
          <p:nvSpPr>
            <p:cNvPr id="29709" name="Rectangle 6"/>
            <p:cNvSpPr>
              <a:spLocks noChangeArrowheads="1"/>
            </p:cNvSpPr>
            <p:nvPr/>
          </p:nvSpPr>
          <p:spPr bwMode="auto">
            <a:xfrm>
              <a:off x="1296" y="960"/>
              <a:ext cx="817" cy="336"/>
            </a:xfrm>
            <a:prstGeom prst="rect">
              <a:avLst/>
            </a:prstGeom>
            <a:solidFill>
              <a:srgbClr val="FFFF00"/>
            </a:solidFill>
            <a:ln w="9525">
              <a:solidFill>
                <a:schemeClr val="tx1"/>
              </a:solidFill>
              <a:miter lim="800000"/>
              <a:headEnd/>
              <a:tailEnd/>
            </a:ln>
          </p:spPr>
          <p:txBody>
            <a:bodyPr wrap="none" anchor="ctr"/>
            <a:lstStyle/>
            <a:p>
              <a:pPr algn="ctr"/>
              <a:r>
                <a:rPr kumimoji="1" lang="en-US" altLang="zh-CN" sz="2000" b="1">
                  <a:latin typeface="Comic Sans MS" charset="0"/>
                </a:rPr>
                <a:t>Controller</a:t>
              </a:r>
            </a:p>
          </p:txBody>
        </p:sp>
        <p:sp>
          <p:nvSpPr>
            <p:cNvPr id="69" name="Rectangle 7"/>
            <p:cNvSpPr>
              <a:spLocks noChangeArrowheads="1"/>
            </p:cNvSpPr>
            <p:nvPr/>
          </p:nvSpPr>
          <p:spPr bwMode="auto">
            <a:xfrm>
              <a:off x="2383" y="960"/>
              <a:ext cx="765" cy="336"/>
            </a:xfrm>
            <a:prstGeom prst="rect">
              <a:avLst/>
            </a:prstGeom>
            <a:solidFill>
              <a:schemeClr val="accent5">
                <a:lumMod val="60000"/>
                <a:lumOff val="40000"/>
              </a:schemeClr>
            </a:solidFill>
            <a:ln w="9525">
              <a:solidFill>
                <a:schemeClr val="tx1"/>
              </a:solidFill>
              <a:miter lim="800000"/>
              <a:headEnd/>
              <a:tailEnd/>
            </a:ln>
            <a:effectLst/>
          </p:spPr>
          <p:txBody>
            <a:bodyPr wrap="none" anchor="ctr"/>
            <a:lstStyle/>
            <a:p>
              <a:pPr algn="ctr">
                <a:defRPr/>
              </a:pPr>
              <a:r>
                <a:rPr kumimoji="1" lang="en-US" altLang="zh-CN" sz="2000" b="1">
                  <a:latin typeface="Comic Sans MS" pitchFamily="66" charset="0"/>
                  <a:ea typeface="宋体" pitchFamily="2" charset="-122"/>
                  <a:cs typeface="+mn-cs"/>
                </a:rPr>
                <a:t>Actuator</a:t>
              </a:r>
            </a:p>
          </p:txBody>
        </p:sp>
        <p:sp>
          <p:nvSpPr>
            <p:cNvPr id="29711" name="Rectangle 8"/>
            <p:cNvSpPr>
              <a:spLocks noChangeArrowheads="1"/>
            </p:cNvSpPr>
            <p:nvPr/>
          </p:nvSpPr>
          <p:spPr bwMode="auto">
            <a:xfrm>
              <a:off x="3408" y="960"/>
              <a:ext cx="768" cy="336"/>
            </a:xfrm>
            <a:prstGeom prst="rect">
              <a:avLst/>
            </a:prstGeom>
            <a:solidFill>
              <a:srgbClr val="00B0F0"/>
            </a:solidFill>
            <a:ln w="9525">
              <a:solidFill>
                <a:schemeClr val="tx1"/>
              </a:solidFill>
              <a:miter lim="800000"/>
              <a:headEnd/>
              <a:tailEnd/>
            </a:ln>
          </p:spPr>
          <p:txBody>
            <a:bodyPr wrap="none" anchor="ctr"/>
            <a:lstStyle/>
            <a:p>
              <a:pPr algn="ctr"/>
              <a:r>
                <a:rPr kumimoji="1" lang="en-US" altLang="zh-CN" sz="2000" b="1">
                  <a:solidFill>
                    <a:schemeClr val="bg1"/>
                  </a:solidFill>
                  <a:latin typeface="Comic Sans MS" charset="0"/>
                </a:rPr>
                <a:t>Plant</a:t>
              </a:r>
            </a:p>
          </p:txBody>
        </p:sp>
        <p:sp>
          <p:nvSpPr>
            <p:cNvPr id="29712" name="AutoShape 9"/>
            <p:cNvSpPr>
              <a:spLocks noChangeArrowheads="1"/>
            </p:cNvSpPr>
            <p:nvPr/>
          </p:nvSpPr>
          <p:spPr bwMode="auto">
            <a:xfrm>
              <a:off x="768" y="1056"/>
              <a:ext cx="192" cy="192"/>
            </a:xfrm>
            <a:prstGeom prst="flowChartSummingJunction">
              <a:avLst/>
            </a:prstGeom>
            <a:solidFill>
              <a:schemeClr val="bg1"/>
            </a:solidFill>
            <a:ln w="9525">
              <a:solidFill>
                <a:schemeClr val="tx1"/>
              </a:solidFill>
              <a:round/>
              <a:headEnd/>
              <a:tailEnd/>
            </a:ln>
          </p:spPr>
          <p:txBody>
            <a:bodyPr wrap="none" anchor="ctr"/>
            <a:lstStyle/>
            <a:p>
              <a:endParaRPr lang="zh-CN" altLang="en-US">
                <a:latin typeface="Comic Sans MS" charset="0"/>
              </a:endParaRPr>
            </a:p>
          </p:txBody>
        </p:sp>
        <p:sp>
          <p:nvSpPr>
            <p:cNvPr id="29713" name="Line 10"/>
            <p:cNvSpPr>
              <a:spLocks noChangeShapeType="1"/>
            </p:cNvSpPr>
            <p:nvPr/>
          </p:nvSpPr>
          <p:spPr bwMode="auto">
            <a:xfrm>
              <a:off x="960" y="1152"/>
              <a:ext cx="336" cy="0"/>
            </a:xfrm>
            <a:prstGeom prst="line">
              <a:avLst/>
            </a:prstGeom>
            <a:noFill/>
            <a:ln w="9525">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14" name="Line 11"/>
            <p:cNvSpPr>
              <a:spLocks noChangeShapeType="1"/>
            </p:cNvSpPr>
            <p:nvPr/>
          </p:nvSpPr>
          <p:spPr bwMode="auto">
            <a:xfrm>
              <a:off x="288" y="1152"/>
              <a:ext cx="480" cy="0"/>
            </a:xfrm>
            <a:prstGeom prst="line">
              <a:avLst/>
            </a:prstGeom>
            <a:noFill/>
            <a:ln w="9525">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15" name="Line 14"/>
            <p:cNvSpPr>
              <a:spLocks noChangeShapeType="1"/>
            </p:cNvSpPr>
            <p:nvPr/>
          </p:nvSpPr>
          <p:spPr bwMode="auto">
            <a:xfrm>
              <a:off x="3792" y="624"/>
              <a:ext cx="0"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7" name="Rectangle 15"/>
            <p:cNvSpPr>
              <a:spLocks noChangeArrowheads="1"/>
            </p:cNvSpPr>
            <p:nvPr/>
          </p:nvSpPr>
          <p:spPr bwMode="auto">
            <a:xfrm>
              <a:off x="2158" y="1701"/>
              <a:ext cx="990" cy="336"/>
            </a:xfrm>
            <a:prstGeom prst="rect">
              <a:avLst/>
            </a:prstGeom>
            <a:solidFill>
              <a:schemeClr val="accent4">
                <a:lumMod val="60000"/>
                <a:lumOff val="40000"/>
              </a:schemeClr>
            </a:solidFill>
            <a:ln w="9525">
              <a:solidFill>
                <a:schemeClr val="tx1"/>
              </a:solidFill>
              <a:miter lim="800000"/>
              <a:headEnd/>
              <a:tailEnd/>
            </a:ln>
            <a:effectLst/>
          </p:spPr>
          <p:txBody>
            <a:bodyPr wrap="none" anchor="ctr"/>
            <a:lstStyle/>
            <a:p>
              <a:pPr algn="ctr">
                <a:defRPr/>
              </a:pPr>
              <a:r>
                <a:rPr kumimoji="1" lang="en-US" altLang="zh-CN" sz="2000" b="1">
                  <a:latin typeface="Comic Sans MS" pitchFamily="66" charset="0"/>
                  <a:ea typeface="宋体" pitchFamily="2" charset="-122"/>
                  <a:cs typeface="+mn-cs"/>
                </a:rPr>
                <a:t>Sensor</a:t>
              </a:r>
            </a:p>
          </p:txBody>
        </p:sp>
        <p:sp>
          <p:nvSpPr>
            <p:cNvPr id="29717" name="Line 16"/>
            <p:cNvSpPr>
              <a:spLocks noChangeShapeType="1"/>
            </p:cNvSpPr>
            <p:nvPr/>
          </p:nvSpPr>
          <p:spPr bwMode="auto">
            <a:xfrm>
              <a:off x="4176" y="1104"/>
              <a:ext cx="720" cy="0"/>
            </a:xfrm>
            <a:prstGeom prst="line">
              <a:avLst/>
            </a:prstGeom>
            <a:noFill/>
            <a:ln w="9525">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18" name="Line 17"/>
            <p:cNvSpPr>
              <a:spLocks noChangeShapeType="1"/>
            </p:cNvSpPr>
            <p:nvPr/>
          </p:nvSpPr>
          <p:spPr bwMode="auto">
            <a:xfrm>
              <a:off x="4560" y="1104"/>
              <a:ext cx="0" cy="7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19" name="Line 18"/>
            <p:cNvSpPr>
              <a:spLocks noChangeShapeType="1"/>
            </p:cNvSpPr>
            <p:nvPr/>
          </p:nvSpPr>
          <p:spPr bwMode="auto">
            <a:xfrm flipH="1">
              <a:off x="3168" y="1872"/>
              <a:ext cx="13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20" name="Line 19"/>
            <p:cNvSpPr>
              <a:spLocks noChangeShapeType="1"/>
            </p:cNvSpPr>
            <p:nvPr/>
          </p:nvSpPr>
          <p:spPr bwMode="auto">
            <a:xfrm flipH="1">
              <a:off x="864" y="1872"/>
              <a:ext cx="12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21" name="Line 20"/>
            <p:cNvSpPr>
              <a:spLocks noChangeShapeType="1"/>
            </p:cNvSpPr>
            <p:nvPr/>
          </p:nvSpPr>
          <p:spPr bwMode="auto">
            <a:xfrm flipV="1">
              <a:off x="864" y="1248"/>
              <a:ext cx="0"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22" name="Text Box 21"/>
            <p:cNvSpPr txBox="1">
              <a:spLocks noChangeArrowheads="1"/>
            </p:cNvSpPr>
            <p:nvPr/>
          </p:nvSpPr>
          <p:spPr bwMode="auto">
            <a:xfrm>
              <a:off x="830" y="1226"/>
              <a:ext cx="18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2400">
                  <a:latin typeface="Comic Sans MS" charset="0"/>
                </a:rPr>
                <a:t>-</a:t>
              </a:r>
            </a:p>
          </p:txBody>
        </p:sp>
        <p:sp>
          <p:nvSpPr>
            <p:cNvPr id="29723" name="Text Box 22"/>
            <p:cNvSpPr txBox="1">
              <a:spLocks noChangeArrowheads="1"/>
            </p:cNvSpPr>
            <p:nvPr/>
          </p:nvSpPr>
          <p:spPr bwMode="auto">
            <a:xfrm>
              <a:off x="382" y="864"/>
              <a:ext cx="19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2400" b="1">
                  <a:latin typeface="Comic Sans MS" charset="0"/>
                </a:rPr>
                <a:t>r</a:t>
              </a:r>
            </a:p>
          </p:txBody>
        </p:sp>
        <p:sp>
          <p:nvSpPr>
            <p:cNvPr id="29724" name="Text Box 23"/>
            <p:cNvSpPr txBox="1">
              <a:spLocks noChangeArrowheads="1"/>
            </p:cNvSpPr>
            <p:nvPr/>
          </p:nvSpPr>
          <p:spPr bwMode="auto">
            <a:xfrm>
              <a:off x="18" y="1178"/>
              <a:ext cx="745"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1600" b="1">
                  <a:latin typeface="Comic Sans MS" charset="0"/>
                </a:rPr>
                <a:t>Expected value</a:t>
              </a:r>
            </a:p>
          </p:txBody>
        </p:sp>
        <p:sp>
          <p:nvSpPr>
            <p:cNvPr id="29725" name="Text Box 24"/>
            <p:cNvSpPr txBox="1">
              <a:spLocks noChangeArrowheads="1"/>
            </p:cNvSpPr>
            <p:nvPr/>
          </p:nvSpPr>
          <p:spPr bwMode="auto">
            <a:xfrm>
              <a:off x="964" y="890"/>
              <a:ext cx="20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2400" b="1">
                  <a:latin typeface="Comic Sans MS" charset="0"/>
                </a:rPr>
                <a:t>e</a:t>
              </a:r>
            </a:p>
          </p:txBody>
        </p:sp>
        <p:sp>
          <p:nvSpPr>
            <p:cNvPr id="29726" name="Text Box 25"/>
            <p:cNvSpPr txBox="1">
              <a:spLocks noChangeArrowheads="1"/>
            </p:cNvSpPr>
            <p:nvPr/>
          </p:nvSpPr>
          <p:spPr bwMode="auto">
            <a:xfrm>
              <a:off x="830" y="1248"/>
              <a:ext cx="65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spcBef>
                  <a:spcPct val="50000"/>
                </a:spcBef>
              </a:pPr>
              <a:r>
                <a:rPr kumimoji="1" lang="en-US" altLang="zh-CN" sz="2400" b="1">
                  <a:latin typeface="Comic Sans MS" charset="0"/>
                </a:rPr>
                <a:t> </a:t>
              </a:r>
              <a:r>
                <a:rPr kumimoji="1" lang="en-US" altLang="zh-CN" sz="1600" b="1">
                  <a:latin typeface="Comic Sans MS" charset="0"/>
                </a:rPr>
                <a:t>Error</a:t>
              </a:r>
            </a:p>
          </p:txBody>
        </p:sp>
        <p:sp>
          <p:nvSpPr>
            <p:cNvPr id="29727" name="Text Box 26"/>
            <p:cNvSpPr txBox="1">
              <a:spLocks noChangeArrowheads="1"/>
            </p:cNvSpPr>
            <p:nvPr/>
          </p:nvSpPr>
          <p:spPr bwMode="auto">
            <a:xfrm>
              <a:off x="3808" y="714"/>
              <a:ext cx="70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1400" b="1">
                  <a:latin typeface="Comic Sans MS" charset="0"/>
                </a:rPr>
                <a:t>Disturbance</a:t>
              </a:r>
            </a:p>
          </p:txBody>
        </p:sp>
        <p:sp>
          <p:nvSpPr>
            <p:cNvPr id="29728" name="Text Box 27"/>
            <p:cNvSpPr txBox="1">
              <a:spLocks noChangeArrowheads="1"/>
            </p:cNvSpPr>
            <p:nvPr/>
          </p:nvSpPr>
          <p:spPr bwMode="auto">
            <a:xfrm>
              <a:off x="4706" y="1119"/>
              <a:ext cx="685"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1600" b="1">
                  <a:latin typeface="Comic Sans MS" charset="0"/>
                </a:rPr>
                <a:t>Controlled</a:t>
              </a:r>
            </a:p>
            <a:p>
              <a:pPr algn="ctr" eaLnBrk="1" hangingPunct="1"/>
              <a:r>
                <a:rPr kumimoji="1" lang="en-US" altLang="zh-CN" sz="1600" b="1">
                  <a:latin typeface="Comic Sans MS" charset="0"/>
                </a:rPr>
                <a:t>variable</a:t>
              </a:r>
            </a:p>
            <a:p>
              <a:pPr algn="ctr" eaLnBrk="1" hangingPunct="1"/>
              <a:endParaRPr kumimoji="1" lang="en-US" altLang="zh-CN" sz="2400" b="1">
                <a:latin typeface="Comic Sans MS" charset="0"/>
              </a:endParaRPr>
            </a:p>
          </p:txBody>
        </p:sp>
        <p:sp>
          <p:nvSpPr>
            <p:cNvPr id="29729" name="Text Box 28"/>
            <p:cNvSpPr txBox="1">
              <a:spLocks noChangeArrowheads="1"/>
            </p:cNvSpPr>
            <p:nvPr/>
          </p:nvSpPr>
          <p:spPr bwMode="auto">
            <a:xfrm>
              <a:off x="3586" y="624"/>
              <a:ext cx="20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2400" b="1">
                  <a:latin typeface="Comic Sans MS" charset="0"/>
                </a:rPr>
                <a:t>n</a:t>
              </a:r>
            </a:p>
          </p:txBody>
        </p:sp>
        <p:sp>
          <p:nvSpPr>
            <p:cNvPr id="29730" name="Text Box 29"/>
            <p:cNvSpPr txBox="1">
              <a:spLocks noChangeArrowheads="1"/>
            </p:cNvSpPr>
            <p:nvPr/>
          </p:nvSpPr>
          <p:spPr bwMode="auto">
            <a:xfrm>
              <a:off x="4564" y="842"/>
              <a:ext cx="20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2400" b="1">
                  <a:latin typeface="Comic Sans MS" charset="0"/>
                </a:rPr>
                <a:t>y</a:t>
              </a:r>
            </a:p>
          </p:txBody>
        </p:sp>
      </p:grpSp>
      <p:cxnSp>
        <p:nvCxnSpPr>
          <p:cNvPr id="102" name="直接箭头连接符 101"/>
          <p:cNvCxnSpPr>
            <a:stCxn id="29709" idx="3"/>
            <a:endCxn id="69" idx="1"/>
          </p:cNvCxnSpPr>
          <p:nvPr/>
        </p:nvCxnSpPr>
        <p:spPr>
          <a:xfrm>
            <a:off x="3869532" y="2085975"/>
            <a:ext cx="464344" cy="1588"/>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a:stCxn id="69" idx="3"/>
            <a:endCxn id="29711" idx="1"/>
          </p:cNvCxnSpPr>
          <p:nvPr/>
        </p:nvCxnSpPr>
        <p:spPr>
          <a:xfrm>
            <a:off x="5649516" y="2085975"/>
            <a:ext cx="447146" cy="1588"/>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29708" name="Text Box 24"/>
          <p:cNvSpPr txBox="1">
            <a:spLocks noChangeArrowheads="1"/>
          </p:cNvSpPr>
          <p:nvPr/>
        </p:nvSpPr>
        <p:spPr bwMode="auto">
          <a:xfrm>
            <a:off x="5747164" y="1643063"/>
            <a:ext cx="344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2400" b="1">
                <a:latin typeface="Comic Sans MS" charset="0"/>
              </a:rPr>
              <a:t>u</a:t>
            </a:r>
          </a:p>
        </p:txBody>
      </p:sp>
      <p:sp>
        <p:nvSpPr>
          <p:cNvPr id="36" name="AutoShape 4"/>
          <p:cNvSpPr>
            <a:spLocks noChangeArrowheads="1"/>
          </p:cNvSpPr>
          <p:nvPr/>
        </p:nvSpPr>
        <p:spPr bwMode="gray">
          <a:xfrm>
            <a:off x="1910744" y="4568599"/>
            <a:ext cx="6798337" cy="1465262"/>
          </a:xfrm>
          <a:prstGeom prst="roundRect">
            <a:avLst>
              <a:gd name="adj" fmla="val 10889"/>
            </a:avLst>
          </a:prstGeom>
          <a:gradFill rotWithShape="1">
            <a:gsLst>
              <a:gs pos="0">
                <a:srgbClr val="EEEEEE"/>
              </a:gs>
              <a:gs pos="100000">
                <a:srgbClr val="DDDDDD"/>
              </a:gs>
            </a:gsLst>
            <a:lin ang="2700000" scaled="1"/>
          </a:gradFill>
          <a:ln w="38100">
            <a:solidFill>
              <a:srgbClr val="FFFFFF"/>
            </a:solidFill>
            <a:round/>
            <a:headEnd/>
            <a:tailEnd/>
          </a:ln>
          <a:effectLst>
            <a:outerShdw blurRad="63500" dist="135003" dir="2928844" algn="ctr" rotWithShape="0">
              <a:srgbClr val="000000">
                <a:alpha val="50000"/>
              </a:srgbClr>
            </a:outerShdw>
          </a:effectLst>
        </p:spPr>
        <p:txBody>
          <a:bodyPr wrap="none" anchor="ctr"/>
          <a:lstStyle/>
          <a:p>
            <a:endParaRPr lang="zh-CN" altLang="en-US">
              <a:latin typeface="Comic Sans MS" charset="0"/>
            </a:endParaRPr>
          </a:p>
        </p:txBody>
      </p:sp>
      <p:sp>
        <p:nvSpPr>
          <p:cNvPr id="37" name="AutoShape 5"/>
          <p:cNvSpPr>
            <a:spLocks noChangeArrowheads="1"/>
          </p:cNvSpPr>
          <p:nvPr/>
        </p:nvSpPr>
        <p:spPr bwMode="gray">
          <a:xfrm>
            <a:off x="2043168" y="4848000"/>
            <a:ext cx="1160859" cy="1068387"/>
          </a:xfrm>
          <a:prstGeom prst="roundRect">
            <a:avLst>
              <a:gd name="adj" fmla="val 11921"/>
            </a:avLst>
          </a:prstGeom>
          <a:gradFill rotWithShape="1">
            <a:gsLst>
              <a:gs pos="0">
                <a:srgbClr val="0066CC"/>
              </a:gs>
              <a:gs pos="100000">
                <a:srgbClr val="00478E"/>
              </a:gs>
            </a:gsLst>
            <a:lin ang="5400000" scaled="1"/>
          </a:gradFill>
          <a:ln w="38100">
            <a:solidFill>
              <a:schemeClr val="tx1"/>
            </a:solidFill>
            <a:round/>
            <a:headEnd/>
            <a:tailEnd/>
          </a:ln>
        </p:spPr>
        <p:txBody>
          <a:bodyPr wrap="none" anchor="ctr"/>
          <a:lstStyle/>
          <a:p>
            <a:endParaRPr lang="zh-CN" altLang="en-US">
              <a:latin typeface="Comic Sans MS" charset="0"/>
            </a:endParaRPr>
          </a:p>
        </p:txBody>
      </p:sp>
      <p:sp>
        <p:nvSpPr>
          <p:cNvPr id="38" name="Freeform 6"/>
          <p:cNvSpPr>
            <a:spLocks/>
          </p:cNvSpPr>
          <p:nvPr/>
        </p:nvSpPr>
        <p:spPr bwMode="gray">
          <a:xfrm>
            <a:off x="2115400" y="4916250"/>
            <a:ext cx="579569" cy="534987"/>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0066CC">
                  <a:gamma/>
                  <a:tint val="54510"/>
                  <a:invGamma/>
                </a:srgbClr>
              </a:gs>
              <a:gs pos="50000">
                <a:srgbClr val="0066CC">
                  <a:alpha val="0"/>
                </a:srgbClr>
              </a:gs>
              <a:gs pos="100000">
                <a:srgbClr val="0066CC">
                  <a:gamma/>
                  <a:tint val="54510"/>
                  <a:invGamma/>
                </a:srgbClr>
              </a:gs>
            </a:gsLst>
            <a:lin ang="2700000" scaled="1"/>
          </a:gradFill>
          <a:ln w="0">
            <a:noFill/>
            <a:prstDash val="solid"/>
            <a:round/>
            <a:headEnd/>
            <a:tailEnd/>
          </a:ln>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eaLnBrk="1" hangingPunct="1"/>
            <a:endParaRPr lang="zh-CN" altLang="en-US">
              <a:latin typeface="Comic Sans MS" charset="0"/>
            </a:endParaRPr>
          </a:p>
        </p:txBody>
      </p:sp>
      <p:sp>
        <p:nvSpPr>
          <p:cNvPr id="39" name="Text Box 7"/>
          <p:cNvSpPr txBox="1">
            <a:spLocks noChangeArrowheads="1"/>
          </p:cNvSpPr>
          <p:nvPr/>
        </p:nvSpPr>
        <p:spPr bwMode="gray">
          <a:xfrm>
            <a:off x="1987861" y="5155975"/>
            <a:ext cx="1028985" cy="369332"/>
          </a:xfrm>
          <a:prstGeom prst="rect">
            <a:avLst/>
          </a:prstGeom>
          <a:noFill/>
          <a:ln w="9525" algn="ctr">
            <a:noFill/>
            <a:miter lim="800000"/>
            <a:headEnd/>
            <a:tailEnd/>
          </a:ln>
          <a:effec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eaLnBrk="1" hangingPunct="1"/>
            <a:r>
              <a:rPr lang="en-US" altLang="zh-CN" b="1">
                <a:solidFill>
                  <a:schemeClr val="bg1"/>
                </a:solidFill>
                <a:latin typeface="Comic Sans MS" charset="0"/>
              </a:rPr>
              <a:t>   Plant</a:t>
            </a:r>
            <a:endParaRPr lang="en-US" altLang="zh-CN">
              <a:solidFill>
                <a:schemeClr val="bg1"/>
              </a:solidFill>
              <a:effectLst>
                <a:outerShdw blurRad="38100" dist="38100" dir="2700000" algn="tl">
                  <a:srgbClr val="DDDDDD"/>
                </a:outerShdw>
              </a:effectLst>
              <a:latin typeface="Comic Sans MS" charset="0"/>
            </a:endParaRPr>
          </a:p>
        </p:txBody>
      </p:sp>
      <p:sp>
        <p:nvSpPr>
          <p:cNvPr id="40" name="Text Box 8"/>
          <p:cNvSpPr txBox="1">
            <a:spLocks noChangeArrowheads="1"/>
          </p:cNvSpPr>
          <p:nvPr/>
        </p:nvSpPr>
        <p:spPr bwMode="gray">
          <a:xfrm>
            <a:off x="3417282" y="4713061"/>
            <a:ext cx="537091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eaLnBrk="1" hangingPunct="1"/>
            <a:r>
              <a:rPr lang="en-US" altLang="zh-CN" sz="2400" b="1" dirty="0">
                <a:solidFill>
                  <a:srgbClr val="000000"/>
                </a:solidFill>
                <a:latin typeface="Comic Sans MS" charset="0"/>
              </a:rPr>
              <a:t>1.Plant</a:t>
            </a:r>
            <a:r>
              <a:rPr lang="en-US" altLang="zh-CN" dirty="0">
                <a:solidFill>
                  <a:srgbClr val="000000"/>
                </a:solidFill>
                <a:latin typeface="Comic Sans MS" charset="0"/>
              </a:rPr>
              <a:t>: </a:t>
            </a:r>
            <a:r>
              <a:rPr lang="en-US" altLang="zh-CN" sz="2000" dirty="0">
                <a:solidFill>
                  <a:srgbClr val="000000"/>
                </a:solidFill>
                <a:latin typeface="Comic Sans MS" charset="0"/>
              </a:rPr>
              <a:t>a </a:t>
            </a:r>
            <a:r>
              <a:rPr lang="en-US" altLang="zh-CN" sz="2000" dirty="0">
                <a:solidFill>
                  <a:srgbClr val="9E3611"/>
                </a:solidFill>
                <a:latin typeface="Comic Sans MS" charset="0"/>
              </a:rPr>
              <a:t>physical object </a:t>
            </a:r>
            <a:r>
              <a:rPr lang="en-US" altLang="zh-CN" sz="2000" dirty="0">
                <a:solidFill>
                  <a:srgbClr val="000000"/>
                </a:solidFill>
                <a:latin typeface="Comic Sans MS" charset="0"/>
              </a:rPr>
              <a:t>to be controlled </a:t>
            </a:r>
            <a:r>
              <a:rPr lang="en-US" altLang="zh-CN" sz="2000" dirty="0">
                <a:latin typeface="Comic Sans MS" charset="0"/>
              </a:rPr>
              <a:t>such as a mechanical device, a heating furnace, a chemical reactor or a spacecraft.</a:t>
            </a:r>
            <a:endParaRPr lang="en-US" altLang="zh-CN" sz="2000" dirty="0">
              <a:solidFill>
                <a:srgbClr val="000000"/>
              </a:solidFill>
              <a:latin typeface="Comic Sans MS" charset="0"/>
            </a:endParaRPr>
          </a:p>
        </p:txBody>
      </p:sp>
      <p:sp>
        <p:nvSpPr>
          <p:cNvPr id="34" name="Title 1"/>
          <p:cNvSpPr txBox="1">
            <a:spLocks/>
          </p:cNvSpPr>
          <p:nvPr/>
        </p:nvSpPr>
        <p:spPr>
          <a:xfrm>
            <a:off x="450546" y="0"/>
            <a:ext cx="8915400" cy="725774"/>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t>Block diagram of </a:t>
            </a:r>
            <a:r>
              <a:rPr lang="en-US" sz="3600" b="1" dirty="0" smtClean="0"/>
              <a:t>output feedback control </a:t>
            </a:r>
            <a:r>
              <a:rPr lang="en-US" sz="3600" b="1" dirty="0"/>
              <a:t>system</a:t>
            </a:r>
          </a:p>
        </p:txBody>
      </p:sp>
    </p:spTree>
    <p:extLst>
      <p:ext uri="{BB962C8B-B14F-4D97-AF65-F5344CB8AC3E}">
        <p14:creationId xmlns:p14="http://schemas.microsoft.com/office/powerpoint/2010/main" val="20878612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9" grpId="0"/>
      <p:bldP spid="4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99060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latin typeface="Arial"/>
                <a:cs typeface="Arial"/>
              </a:rPr>
              <a:t>Module overview: </a:t>
            </a:r>
            <a:r>
              <a:rPr lang="en-US" sz="3600" b="1" dirty="0">
                <a:latin typeface="Arial"/>
                <a:cs typeface="Arial"/>
              </a:rPr>
              <a:t>Classical control </a:t>
            </a:r>
            <a:r>
              <a:rPr lang="en-US" sz="3600" b="1" dirty="0" smtClean="0">
                <a:latin typeface="Arial"/>
                <a:cs typeface="Arial"/>
              </a:rPr>
              <a:t>theory</a:t>
            </a:r>
            <a:endParaRPr lang="en-US" sz="3600" b="1" dirty="0">
              <a:latin typeface="Arial"/>
              <a:cs typeface="Arial"/>
            </a:endParaRPr>
          </a:p>
        </p:txBody>
      </p:sp>
      <p:sp>
        <p:nvSpPr>
          <p:cNvPr id="5" name="Rectangle 4"/>
          <p:cNvSpPr/>
          <p:nvPr/>
        </p:nvSpPr>
        <p:spPr>
          <a:xfrm>
            <a:off x="1051890" y="1294706"/>
            <a:ext cx="8003761" cy="4524315"/>
          </a:xfrm>
          <a:prstGeom prst="rect">
            <a:avLst/>
          </a:prstGeom>
        </p:spPr>
        <p:txBody>
          <a:bodyPr wrap="square">
            <a:spAutoFit/>
          </a:bodyPr>
          <a:lstStyle/>
          <a:p>
            <a:pPr algn="l"/>
            <a:r>
              <a:rPr lang="en-US" sz="2400" dirty="0" smtClean="0">
                <a:latin typeface="Arial"/>
                <a:cs typeface="Arial"/>
              </a:rPr>
              <a:t>Classical control theory</a:t>
            </a:r>
          </a:p>
          <a:p>
            <a:pPr marL="342900" indent="-342900" algn="l">
              <a:buFont typeface="Arial"/>
              <a:buChar char="•"/>
            </a:pPr>
            <a:endParaRPr lang="en-US" sz="2400" dirty="0" smtClean="0">
              <a:latin typeface="Arial"/>
              <a:cs typeface="Arial"/>
            </a:endParaRPr>
          </a:p>
          <a:p>
            <a:pPr marL="342900" indent="-342900" algn="l">
              <a:buFont typeface="Arial"/>
              <a:buChar char="•"/>
            </a:pPr>
            <a:r>
              <a:rPr lang="en-US" sz="2400" dirty="0" smtClean="0">
                <a:latin typeface="Arial"/>
                <a:cs typeface="Arial"/>
              </a:rPr>
              <a:t>Differential </a:t>
            </a:r>
            <a:r>
              <a:rPr lang="en-US" sz="2400" dirty="0">
                <a:latin typeface="Arial"/>
                <a:cs typeface="Arial"/>
              </a:rPr>
              <a:t>equations and dynamics model of linear </a:t>
            </a:r>
            <a:r>
              <a:rPr lang="en-US" sz="2400" dirty="0" smtClean="0">
                <a:latin typeface="Arial"/>
                <a:cs typeface="Arial"/>
              </a:rPr>
              <a:t>systems</a:t>
            </a:r>
            <a:endParaRPr lang="en-US" sz="2400" dirty="0">
              <a:latin typeface="Arial"/>
              <a:cs typeface="Arial"/>
            </a:endParaRPr>
          </a:p>
          <a:p>
            <a:pPr marL="342900" indent="-342900" algn="l">
              <a:buFont typeface="Arial"/>
              <a:buChar char="•"/>
            </a:pPr>
            <a:r>
              <a:rPr lang="en-US" sz="2400" dirty="0" smtClean="0">
                <a:latin typeface="Arial"/>
                <a:cs typeface="Arial"/>
              </a:rPr>
              <a:t>Laplace transforms and transfer functions </a:t>
            </a:r>
            <a:endParaRPr lang="en-US" sz="2400" dirty="0">
              <a:latin typeface="Arial"/>
              <a:cs typeface="Arial"/>
            </a:endParaRPr>
          </a:p>
          <a:p>
            <a:pPr marL="342900" indent="-342900" algn="l">
              <a:buFont typeface="Arial"/>
              <a:buChar char="•"/>
            </a:pPr>
            <a:r>
              <a:rPr lang="en-US" sz="2400" dirty="0">
                <a:latin typeface="Arial"/>
                <a:cs typeface="Arial"/>
              </a:rPr>
              <a:t>System transient performance and steady state </a:t>
            </a:r>
            <a:r>
              <a:rPr lang="en-US" sz="2400" dirty="0" smtClean="0">
                <a:latin typeface="Arial"/>
                <a:cs typeface="Arial"/>
              </a:rPr>
              <a:t>performance</a:t>
            </a:r>
          </a:p>
          <a:p>
            <a:pPr marL="342900" indent="-342900" algn="l">
              <a:buFont typeface="Arial"/>
              <a:buChar char="•"/>
            </a:pPr>
            <a:r>
              <a:rPr lang="en-US" sz="2400" dirty="0">
                <a:latin typeface="Arial"/>
                <a:cs typeface="Arial"/>
              </a:rPr>
              <a:t>System frequency response, and Bode and </a:t>
            </a:r>
            <a:r>
              <a:rPr lang="en-US" sz="2400" dirty="0" err="1">
                <a:latin typeface="Arial"/>
                <a:cs typeface="Arial"/>
              </a:rPr>
              <a:t>Nyquist</a:t>
            </a:r>
            <a:r>
              <a:rPr lang="en-US" sz="2400" dirty="0">
                <a:latin typeface="Arial"/>
                <a:cs typeface="Arial"/>
              </a:rPr>
              <a:t> </a:t>
            </a:r>
            <a:r>
              <a:rPr lang="en-US" sz="2400" dirty="0" smtClean="0">
                <a:latin typeface="Arial"/>
                <a:cs typeface="Arial"/>
              </a:rPr>
              <a:t>diagrams</a:t>
            </a:r>
          </a:p>
          <a:p>
            <a:pPr marL="342900" indent="-342900" algn="l">
              <a:buFont typeface="Arial"/>
              <a:buChar char="•"/>
            </a:pPr>
            <a:r>
              <a:rPr lang="en-US" sz="2400" dirty="0" smtClean="0">
                <a:latin typeface="Arial"/>
                <a:cs typeface="Arial"/>
              </a:rPr>
              <a:t>PID control</a:t>
            </a:r>
          </a:p>
          <a:p>
            <a:pPr marL="342900" indent="-342900" algn="l">
              <a:buFont typeface="Arial"/>
              <a:buChar char="•"/>
            </a:pPr>
            <a:endParaRPr lang="en-US" sz="2400" dirty="0" smtClean="0">
              <a:latin typeface="Arial"/>
              <a:cs typeface="Arial"/>
            </a:endParaRPr>
          </a:p>
          <a:p>
            <a:pPr marL="342900" indent="-342900" algn="l">
              <a:buFont typeface="Arial"/>
              <a:buChar char="•"/>
            </a:pPr>
            <a:endParaRPr lang="en-US" sz="2400" dirty="0">
              <a:latin typeface="Arial"/>
              <a:cs typeface="Arial"/>
            </a:endParaRPr>
          </a:p>
        </p:txBody>
      </p:sp>
    </p:spTree>
    <p:extLst>
      <p:ext uri="{BB962C8B-B14F-4D97-AF65-F5344CB8AC3E}">
        <p14:creationId xmlns:p14="http://schemas.microsoft.com/office/powerpoint/2010/main" val="13650181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99" name="Group 5"/>
          <p:cNvGrpSpPr>
            <a:grpSpLocks/>
          </p:cNvGrpSpPr>
          <p:nvPr/>
        </p:nvGrpSpPr>
        <p:grpSpPr bwMode="auto">
          <a:xfrm>
            <a:off x="266569" y="1285875"/>
            <a:ext cx="9240440" cy="2243138"/>
            <a:chOff x="18" y="624"/>
            <a:chExt cx="5373" cy="1413"/>
          </a:xfrm>
        </p:grpSpPr>
        <p:sp>
          <p:nvSpPr>
            <p:cNvPr id="29709" name="Rectangle 6"/>
            <p:cNvSpPr>
              <a:spLocks noChangeArrowheads="1"/>
            </p:cNvSpPr>
            <p:nvPr/>
          </p:nvSpPr>
          <p:spPr bwMode="auto">
            <a:xfrm>
              <a:off x="1296" y="960"/>
              <a:ext cx="817" cy="336"/>
            </a:xfrm>
            <a:prstGeom prst="rect">
              <a:avLst/>
            </a:prstGeom>
            <a:solidFill>
              <a:srgbClr val="FFFF00"/>
            </a:solidFill>
            <a:ln w="9525">
              <a:solidFill>
                <a:schemeClr val="tx1"/>
              </a:solidFill>
              <a:miter lim="800000"/>
              <a:headEnd/>
              <a:tailEnd/>
            </a:ln>
          </p:spPr>
          <p:txBody>
            <a:bodyPr wrap="none" anchor="ctr"/>
            <a:lstStyle/>
            <a:p>
              <a:pPr algn="ctr"/>
              <a:r>
                <a:rPr kumimoji="1" lang="en-US" altLang="zh-CN" sz="2000" b="1">
                  <a:latin typeface="Comic Sans MS" charset="0"/>
                </a:rPr>
                <a:t>Controller</a:t>
              </a:r>
            </a:p>
          </p:txBody>
        </p:sp>
        <p:sp>
          <p:nvSpPr>
            <p:cNvPr id="69" name="Rectangle 7"/>
            <p:cNvSpPr>
              <a:spLocks noChangeArrowheads="1"/>
            </p:cNvSpPr>
            <p:nvPr/>
          </p:nvSpPr>
          <p:spPr bwMode="auto">
            <a:xfrm>
              <a:off x="2383" y="960"/>
              <a:ext cx="765" cy="336"/>
            </a:xfrm>
            <a:prstGeom prst="rect">
              <a:avLst/>
            </a:prstGeom>
            <a:solidFill>
              <a:schemeClr val="accent5">
                <a:lumMod val="60000"/>
                <a:lumOff val="40000"/>
              </a:schemeClr>
            </a:solidFill>
            <a:ln w="9525">
              <a:solidFill>
                <a:schemeClr val="tx1"/>
              </a:solidFill>
              <a:miter lim="800000"/>
              <a:headEnd/>
              <a:tailEnd/>
            </a:ln>
            <a:effectLst/>
          </p:spPr>
          <p:txBody>
            <a:bodyPr wrap="none" anchor="ctr"/>
            <a:lstStyle/>
            <a:p>
              <a:pPr algn="ctr">
                <a:defRPr/>
              </a:pPr>
              <a:r>
                <a:rPr kumimoji="1" lang="en-US" altLang="zh-CN" sz="2000" b="1">
                  <a:latin typeface="Comic Sans MS" pitchFamily="66" charset="0"/>
                  <a:ea typeface="宋体" pitchFamily="2" charset="-122"/>
                  <a:cs typeface="+mn-cs"/>
                </a:rPr>
                <a:t>Actuator</a:t>
              </a:r>
            </a:p>
          </p:txBody>
        </p:sp>
        <p:sp>
          <p:nvSpPr>
            <p:cNvPr id="29711" name="Rectangle 8"/>
            <p:cNvSpPr>
              <a:spLocks noChangeArrowheads="1"/>
            </p:cNvSpPr>
            <p:nvPr/>
          </p:nvSpPr>
          <p:spPr bwMode="auto">
            <a:xfrm>
              <a:off x="3408" y="960"/>
              <a:ext cx="768" cy="336"/>
            </a:xfrm>
            <a:prstGeom prst="rect">
              <a:avLst/>
            </a:prstGeom>
            <a:solidFill>
              <a:srgbClr val="00B0F0"/>
            </a:solidFill>
            <a:ln w="9525">
              <a:solidFill>
                <a:schemeClr val="tx1"/>
              </a:solidFill>
              <a:miter lim="800000"/>
              <a:headEnd/>
              <a:tailEnd/>
            </a:ln>
          </p:spPr>
          <p:txBody>
            <a:bodyPr wrap="none" anchor="ctr"/>
            <a:lstStyle/>
            <a:p>
              <a:pPr algn="ctr"/>
              <a:r>
                <a:rPr kumimoji="1" lang="en-US" altLang="zh-CN" sz="2000" b="1">
                  <a:solidFill>
                    <a:schemeClr val="bg1"/>
                  </a:solidFill>
                  <a:latin typeface="Comic Sans MS" charset="0"/>
                </a:rPr>
                <a:t>Plant</a:t>
              </a:r>
            </a:p>
          </p:txBody>
        </p:sp>
        <p:sp>
          <p:nvSpPr>
            <p:cNvPr id="29712" name="AutoShape 9"/>
            <p:cNvSpPr>
              <a:spLocks noChangeArrowheads="1"/>
            </p:cNvSpPr>
            <p:nvPr/>
          </p:nvSpPr>
          <p:spPr bwMode="auto">
            <a:xfrm>
              <a:off x="768" y="1056"/>
              <a:ext cx="192" cy="192"/>
            </a:xfrm>
            <a:prstGeom prst="flowChartSummingJunction">
              <a:avLst/>
            </a:prstGeom>
            <a:solidFill>
              <a:schemeClr val="bg1"/>
            </a:solidFill>
            <a:ln w="9525">
              <a:solidFill>
                <a:schemeClr val="tx1"/>
              </a:solidFill>
              <a:round/>
              <a:headEnd/>
              <a:tailEnd/>
            </a:ln>
          </p:spPr>
          <p:txBody>
            <a:bodyPr wrap="none" anchor="ctr"/>
            <a:lstStyle/>
            <a:p>
              <a:endParaRPr lang="zh-CN" altLang="en-US">
                <a:latin typeface="Comic Sans MS" charset="0"/>
              </a:endParaRPr>
            </a:p>
          </p:txBody>
        </p:sp>
        <p:sp>
          <p:nvSpPr>
            <p:cNvPr id="29713" name="Line 10"/>
            <p:cNvSpPr>
              <a:spLocks noChangeShapeType="1"/>
            </p:cNvSpPr>
            <p:nvPr/>
          </p:nvSpPr>
          <p:spPr bwMode="auto">
            <a:xfrm>
              <a:off x="960" y="1152"/>
              <a:ext cx="336" cy="0"/>
            </a:xfrm>
            <a:prstGeom prst="line">
              <a:avLst/>
            </a:prstGeom>
            <a:noFill/>
            <a:ln w="9525">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14" name="Line 11"/>
            <p:cNvSpPr>
              <a:spLocks noChangeShapeType="1"/>
            </p:cNvSpPr>
            <p:nvPr/>
          </p:nvSpPr>
          <p:spPr bwMode="auto">
            <a:xfrm>
              <a:off x="288" y="1152"/>
              <a:ext cx="480" cy="0"/>
            </a:xfrm>
            <a:prstGeom prst="line">
              <a:avLst/>
            </a:prstGeom>
            <a:noFill/>
            <a:ln w="9525">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15" name="Line 14"/>
            <p:cNvSpPr>
              <a:spLocks noChangeShapeType="1"/>
            </p:cNvSpPr>
            <p:nvPr/>
          </p:nvSpPr>
          <p:spPr bwMode="auto">
            <a:xfrm>
              <a:off x="3792" y="624"/>
              <a:ext cx="0"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7" name="Rectangle 15"/>
            <p:cNvSpPr>
              <a:spLocks noChangeArrowheads="1"/>
            </p:cNvSpPr>
            <p:nvPr/>
          </p:nvSpPr>
          <p:spPr bwMode="auto">
            <a:xfrm>
              <a:off x="2158" y="1701"/>
              <a:ext cx="990" cy="336"/>
            </a:xfrm>
            <a:prstGeom prst="rect">
              <a:avLst/>
            </a:prstGeom>
            <a:solidFill>
              <a:schemeClr val="accent4">
                <a:lumMod val="60000"/>
                <a:lumOff val="40000"/>
              </a:schemeClr>
            </a:solidFill>
            <a:ln w="9525">
              <a:solidFill>
                <a:schemeClr val="tx1"/>
              </a:solidFill>
              <a:miter lim="800000"/>
              <a:headEnd/>
              <a:tailEnd/>
            </a:ln>
            <a:effectLst/>
          </p:spPr>
          <p:txBody>
            <a:bodyPr wrap="none" anchor="ctr"/>
            <a:lstStyle/>
            <a:p>
              <a:pPr algn="ctr">
                <a:defRPr/>
              </a:pPr>
              <a:r>
                <a:rPr kumimoji="1" lang="en-US" altLang="zh-CN" sz="2000" b="1">
                  <a:latin typeface="Comic Sans MS" pitchFamily="66" charset="0"/>
                  <a:ea typeface="宋体" pitchFamily="2" charset="-122"/>
                  <a:cs typeface="+mn-cs"/>
                </a:rPr>
                <a:t>Sensor</a:t>
              </a:r>
            </a:p>
          </p:txBody>
        </p:sp>
        <p:sp>
          <p:nvSpPr>
            <p:cNvPr id="29717" name="Line 16"/>
            <p:cNvSpPr>
              <a:spLocks noChangeShapeType="1"/>
            </p:cNvSpPr>
            <p:nvPr/>
          </p:nvSpPr>
          <p:spPr bwMode="auto">
            <a:xfrm>
              <a:off x="4176" y="1104"/>
              <a:ext cx="720" cy="0"/>
            </a:xfrm>
            <a:prstGeom prst="line">
              <a:avLst/>
            </a:prstGeom>
            <a:noFill/>
            <a:ln w="9525">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18" name="Line 17"/>
            <p:cNvSpPr>
              <a:spLocks noChangeShapeType="1"/>
            </p:cNvSpPr>
            <p:nvPr/>
          </p:nvSpPr>
          <p:spPr bwMode="auto">
            <a:xfrm>
              <a:off x="4560" y="1104"/>
              <a:ext cx="0" cy="7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19" name="Line 18"/>
            <p:cNvSpPr>
              <a:spLocks noChangeShapeType="1"/>
            </p:cNvSpPr>
            <p:nvPr/>
          </p:nvSpPr>
          <p:spPr bwMode="auto">
            <a:xfrm flipH="1">
              <a:off x="3168" y="1872"/>
              <a:ext cx="13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20" name="Line 19"/>
            <p:cNvSpPr>
              <a:spLocks noChangeShapeType="1"/>
            </p:cNvSpPr>
            <p:nvPr/>
          </p:nvSpPr>
          <p:spPr bwMode="auto">
            <a:xfrm flipH="1">
              <a:off x="864" y="1872"/>
              <a:ext cx="12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21" name="Line 20"/>
            <p:cNvSpPr>
              <a:spLocks noChangeShapeType="1"/>
            </p:cNvSpPr>
            <p:nvPr/>
          </p:nvSpPr>
          <p:spPr bwMode="auto">
            <a:xfrm flipV="1">
              <a:off x="864" y="1248"/>
              <a:ext cx="0"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22" name="Text Box 21"/>
            <p:cNvSpPr txBox="1">
              <a:spLocks noChangeArrowheads="1"/>
            </p:cNvSpPr>
            <p:nvPr/>
          </p:nvSpPr>
          <p:spPr bwMode="auto">
            <a:xfrm>
              <a:off x="830" y="1226"/>
              <a:ext cx="18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2400">
                  <a:latin typeface="Comic Sans MS" charset="0"/>
                </a:rPr>
                <a:t>-</a:t>
              </a:r>
            </a:p>
          </p:txBody>
        </p:sp>
        <p:sp>
          <p:nvSpPr>
            <p:cNvPr id="29723" name="Text Box 22"/>
            <p:cNvSpPr txBox="1">
              <a:spLocks noChangeArrowheads="1"/>
            </p:cNvSpPr>
            <p:nvPr/>
          </p:nvSpPr>
          <p:spPr bwMode="auto">
            <a:xfrm>
              <a:off x="382" y="864"/>
              <a:ext cx="19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2400" b="1">
                  <a:latin typeface="Comic Sans MS" charset="0"/>
                </a:rPr>
                <a:t>r</a:t>
              </a:r>
            </a:p>
          </p:txBody>
        </p:sp>
        <p:sp>
          <p:nvSpPr>
            <p:cNvPr id="29724" name="Text Box 23"/>
            <p:cNvSpPr txBox="1">
              <a:spLocks noChangeArrowheads="1"/>
            </p:cNvSpPr>
            <p:nvPr/>
          </p:nvSpPr>
          <p:spPr bwMode="auto">
            <a:xfrm>
              <a:off x="18" y="1178"/>
              <a:ext cx="745"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1600" b="1">
                  <a:latin typeface="Comic Sans MS" charset="0"/>
                </a:rPr>
                <a:t>Expected value</a:t>
              </a:r>
            </a:p>
          </p:txBody>
        </p:sp>
        <p:sp>
          <p:nvSpPr>
            <p:cNvPr id="29725" name="Text Box 24"/>
            <p:cNvSpPr txBox="1">
              <a:spLocks noChangeArrowheads="1"/>
            </p:cNvSpPr>
            <p:nvPr/>
          </p:nvSpPr>
          <p:spPr bwMode="auto">
            <a:xfrm>
              <a:off x="964" y="890"/>
              <a:ext cx="20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2400" b="1">
                  <a:latin typeface="Comic Sans MS" charset="0"/>
                </a:rPr>
                <a:t>e</a:t>
              </a:r>
            </a:p>
          </p:txBody>
        </p:sp>
        <p:sp>
          <p:nvSpPr>
            <p:cNvPr id="29726" name="Text Box 25"/>
            <p:cNvSpPr txBox="1">
              <a:spLocks noChangeArrowheads="1"/>
            </p:cNvSpPr>
            <p:nvPr/>
          </p:nvSpPr>
          <p:spPr bwMode="auto">
            <a:xfrm>
              <a:off x="830" y="1248"/>
              <a:ext cx="65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spcBef>
                  <a:spcPct val="50000"/>
                </a:spcBef>
              </a:pPr>
              <a:r>
                <a:rPr kumimoji="1" lang="en-US" altLang="zh-CN" sz="2400" b="1">
                  <a:latin typeface="Comic Sans MS" charset="0"/>
                </a:rPr>
                <a:t> </a:t>
              </a:r>
              <a:r>
                <a:rPr kumimoji="1" lang="en-US" altLang="zh-CN" sz="1600" b="1">
                  <a:latin typeface="Comic Sans MS" charset="0"/>
                </a:rPr>
                <a:t>Error</a:t>
              </a:r>
            </a:p>
          </p:txBody>
        </p:sp>
        <p:sp>
          <p:nvSpPr>
            <p:cNvPr id="29727" name="Text Box 26"/>
            <p:cNvSpPr txBox="1">
              <a:spLocks noChangeArrowheads="1"/>
            </p:cNvSpPr>
            <p:nvPr/>
          </p:nvSpPr>
          <p:spPr bwMode="auto">
            <a:xfrm>
              <a:off x="3808" y="714"/>
              <a:ext cx="70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1400" b="1">
                  <a:latin typeface="Comic Sans MS" charset="0"/>
                </a:rPr>
                <a:t>Disturbance</a:t>
              </a:r>
            </a:p>
          </p:txBody>
        </p:sp>
        <p:sp>
          <p:nvSpPr>
            <p:cNvPr id="29728" name="Text Box 27"/>
            <p:cNvSpPr txBox="1">
              <a:spLocks noChangeArrowheads="1"/>
            </p:cNvSpPr>
            <p:nvPr/>
          </p:nvSpPr>
          <p:spPr bwMode="auto">
            <a:xfrm>
              <a:off x="4706" y="1119"/>
              <a:ext cx="685"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1600" b="1">
                  <a:latin typeface="Comic Sans MS" charset="0"/>
                </a:rPr>
                <a:t>Controlled</a:t>
              </a:r>
            </a:p>
            <a:p>
              <a:pPr algn="ctr" eaLnBrk="1" hangingPunct="1"/>
              <a:r>
                <a:rPr kumimoji="1" lang="en-US" altLang="zh-CN" sz="1600" b="1">
                  <a:latin typeface="Comic Sans MS" charset="0"/>
                </a:rPr>
                <a:t>variable</a:t>
              </a:r>
            </a:p>
            <a:p>
              <a:pPr algn="ctr" eaLnBrk="1" hangingPunct="1"/>
              <a:endParaRPr kumimoji="1" lang="en-US" altLang="zh-CN" sz="2400" b="1">
                <a:latin typeface="Comic Sans MS" charset="0"/>
              </a:endParaRPr>
            </a:p>
          </p:txBody>
        </p:sp>
        <p:sp>
          <p:nvSpPr>
            <p:cNvPr id="29729" name="Text Box 28"/>
            <p:cNvSpPr txBox="1">
              <a:spLocks noChangeArrowheads="1"/>
            </p:cNvSpPr>
            <p:nvPr/>
          </p:nvSpPr>
          <p:spPr bwMode="auto">
            <a:xfrm>
              <a:off x="3586" y="624"/>
              <a:ext cx="20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2400" b="1">
                  <a:latin typeface="Comic Sans MS" charset="0"/>
                </a:rPr>
                <a:t>n</a:t>
              </a:r>
            </a:p>
          </p:txBody>
        </p:sp>
        <p:sp>
          <p:nvSpPr>
            <p:cNvPr id="29730" name="Text Box 29"/>
            <p:cNvSpPr txBox="1">
              <a:spLocks noChangeArrowheads="1"/>
            </p:cNvSpPr>
            <p:nvPr/>
          </p:nvSpPr>
          <p:spPr bwMode="auto">
            <a:xfrm>
              <a:off x="4564" y="842"/>
              <a:ext cx="20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2400" b="1">
                  <a:latin typeface="Comic Sans MS" charset="0"/>
                </a:rPr>
                <a:t>y</a:t>
              </a:r>
            </a:p>
          </p:txBody>
        </p:sp>
      </p:grpSp>
      <p:cxnSp>
        <p:nvCxnSpPr>
          <p:cNvPr id="102" name="直接箭头连接符 101"/>
          <p:cNvCxnSpPr>
            <a:stCxn id="29709" idx="3"/>
            <a:endCxn id="69" idx="1"/>
          </p:cNvCxnSpPr>
          <p:nvPr/>
        </p:nvCxnSpPr>
        <p:spPr>
          <a:xfrm>
            <a:off x="3869532" y="2085975"/>
            <a:ext cx="464344" cy="1588"/>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a:stCxn id="69" idx="3"/>
            <a:endCxn id="29711" idx="1"/>
          </p:cNvCxnSpPr>
          <p:nvPr/>
        </p:nvCxnSpPr>
        <p:spPr>
          <a:xfrm>
            <a:off x="5649516" y="2085975"/>
            <a:ext cx="447146" cy="1588"/>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29708" name="Text Box 24"/>
          <p:cNvSpPr txBox="1">
            <a:spLocks noChangeArrowheads="1"/>
          </p:cNvSpPr>
          <p:nvPr/>
        </p:nvSpPr>
        <p:spPr bwMode="auto">
          <a:xfrm>
            <a:off x="5747164" y="1643063"/>
            <a:ext cx="344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2400" b="1">
                <a:latin typeface="Comic Sans MS" charset="0"/>
              </a:rPr>
              <a:t>u</a:t>
            </a:r>
          </a:p>
        </p:txBody>
      </p:sp>
      <p:sp>
        <p:nvSpPr>
          <p:cNvPr id="29" name="AutoShape 10"/>
          <p:cNvSpPr>
            <a:spLocks noChangeArrowheads="1"/>
          </p:cNvSpPr>
          <p:nvPr/>
        </p:nvSpPr>
        <p:spPr bwMode="gray">
          <a:xfrm>
            <a:off x="1831521" y="4544711"/>
            <a:ext cx="6798337" cy="1458912"/>
          </a:xfrm>
          <a:prstGeom prst="roundRect">
            <a:avLst>
              <a:gd name="adj" fmla="val 10889"/>
            </a:avLst>
          </a:prstGeom>
          <a:gradFill rotWithShape="1">
            <a:gsLst>
              <a:gs pos="0">
                <a:srgbClr val="EEEEEE"/>
              </a:gs>
              <a:gs pos="100000">
                <a:srgbClr val="DDDDDD"/>
              </a:gs>
            </a:gsLst>
            <a:lin ang="2700000" scaled="1"/>
          </a:gradFill>
          <a:ln w="38100">
            <a:solidFill>
              <a:srgbClr val="FFFFFF"/>
            </a:solidFill>
            <a:round/>
            <a:headEnd/>
            <a:tailEnd/>
          </a:ln>
          <a:effectLst>
            <a:outerShdw blurRad="63500" dist="135003" dir="2928844" algn="ctr" rotWithShape="0">
              <a:srgbClr val="000000">
                <a:alpha val="50000"/>
              </a:srgbClr>
            </a:outerShdw>
          </a:effectLst>
        </p:spPr>
        <p:txBody>
          <a:bodyPr wrap="none" anchor="ctr"/>
          <a:lstStyle/>
          <a:p>
            <a:endParaRPr lang="zh-CN" altLang="en-US">
              <a:latin typeface="Comic Sans MS" charset="0"/>
            </a:endParaRPr>
          </a:p>
        </p:txBody>
      </p:sp>
      <p:sp>
        <p:nvSpPr>
          <p:cNvPr id="30" name="AutoShape 11"/>
          <p:cNvSpPr>
            <a:spLocks noChangeArrowheads="1"/>
          </p:cNvSpPr>
          <p:nvPr/>
        </p:nvSpPr>
        <p:spPr bwMode="gray">
          <a:xfrm>
            <a:off x="1963945" y="4717748"/>
            <a:ext cx="1160859" cy="1068388"/>
          </a:xfrm>
          <a:prstGeom prst="roundRect">
            <a:avLst>
              <a:gd name="adj" fmla="val 11921"/>
            </a:avLst>
          </a:prstGeom>
          <a:gradFill rotWithShape="1">
            <a:gsLst>
              <a:gs pos="0">
                <a:srgbClr val="009999"/>
              </a:gs>
              <a:gs pos="100000">
                <a:srgbClr val="006B6B"/>
              </a:gs>
            </a:gsLst>
            <a:lin ang="5400000" scaled="1"/>
          </a:gradFill>
          <a:ln w="38100">
            <a:solidFill>
              <a:schemeClr val="tx1"/>
            </a:solidFill>
            <a:round/>
            <a:headEnd/>
            <a:tailEnd/>
          </a:ln>
        </p:spPr>
        <p:txBody>
          <a:bodyPr wrap="none" anchor="ctr"/>
          <a:lstStyle/>
          <a:p>
            <a:endParaRPr lang="zh-CN" altLang="en-US">
              <a:latin typeface="Comic Sans MS" charset="0"/>
            </a:endParaRPr>
          </a:p>
        </p:txBody>
      </p:sp>
      <p:sp>
        <p:nvSpPr>
          <p:cNvPr id="31" name="Freeform 12"/>
          <p:cNvSpPr>
            <a:spLocks/>
          </p:cNvSpPr>
          <p:nvPr/>
        </p:nvSpPr>
        <p:spPr bwMode="gray">
          <a:xfrm>
            <a:off x="2036177" y="4786012"/>
            <a:ext cx="579569" cy="534987"/>
          </a:xfrm>
          <a:custGeom>
            <a:avLst/>
            <a:gdLst>
              <a:gd name="T0" fmla="*/ 2147483647 w 596"/>
              <a:gd name="T1" fmla="*/ 0 h 598"/>
              <a:gd name="T2" fmla="*/ 0 w 596"/>
              <a:gd name="T3" fmla="*/ 2147483647 h 598"/>
              <a:gd name="T4" fmla="*/ 0 w 596"/>
              <a:gd name="T5" fmla="*/ 2147483647 h 598"/>
              <a:gd name="T6" fmla="*/ 2147483647 w 596"/>
              <a:gd name="T7" fmla="*/ 2147483647 h 598"/>
              <a:gd name="T8" fmla="*/ 2147483647 w 596"/>
              <a:gd name="T9" fmla="*/ 0 h 598"/>
              <a:gd name="T10" fmla="*/ 2147483647 w 596"/>
              <a:gd name="T11" fmla="*/ 0 h 598"/>
              <a:gd name="T12" fmla="*/ 0 60000 65536"/>
              <a:gd name="T13" fmla="*/ 0 60000 65536"/>
              <a:gd name="T14" fmla="*/ 0 60000 65536"/>
              <a:gd name="T15" fmla="*/ 0 60000 65536"/>
              <a:gd name="T16" fmla="*/ 0 60000 65536"/>
              <a:gd name="T17" fmla="*/ 0 60000 65536"/>
              <a:gd name="T18" fmla="*/ 0 w 596"/>
              <a:gd name="T19" fmla="*/ 0 h 598"/>
              <a:gd name="T20" fmla="*/ 596 w 596"/>
              <a:gd name="T21" fmla="*/ 598 h 598"/>
            </a:gdLst>
            <a:ahLst/>
            <a:cxnLst>
              <a:cxn ang="T12">
                <a:pos x="T0" y="T1"/>
              </a:cxn>
              <a:cxn ang="T13">
                <a:pos x="T2" y="T3"/>
              </a:cxn>
              <a:cxn ang="T14">
                <a:pos x="T4" y="T5"/>
              </a:cxn>
              <a:cxn ang="T15">
                <a:pos x="T6" y="T7"/>
              </a:cxn>
              <a:cxn ang="T16">
                <a:pos x="T8" y="T9"/>
              </a:cxn>
              <a:cxn ang="T17">
                <a:pos x="T10" y="T11"/>
              </a:cxn>
            </a:cxnLst>
            <a:rect l="T18" t="T19" r="T20" b="T21"/>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3D4D4"/>
              </a:gs>
              <a:gs pos="100000">
                <a:srgbClr val="009999">
                  <a:alpha val="0"/>
                </a:srgbClr>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latin typeface="Comic Sans MS" charset="0"/>
            </a:endParaRPr>
          </a:p>
        </p:txBody>
      </p:sp>
      <p:sp>
        <p:nvSpPr>
          <p:cNvPr id="32" name="Text Box 13"/>
          <p:cNvSpPr txBox="1">
            <a:spLocks noChangeArrowheads="1"/>
          </p:cNvSpPr>
          <p:nvPr/>
        </p:nvSpPr>
        <p:spPr bwMode="gray">
          <a:xfrm>
            <a:off x="1790246" y="4974923"/>
            <a:ext cx="1506538" cy="584200"/>
          </a:xfrm>
          <a:prstGeom prst="rect">
            <a:avLst/>
          </a:prstGeom>
          <a:noFill/>
          <a:ln w="9525" algn="ctr">
            <a:noFill/>
            <a:miter lim="800000"/>
            <a:headEnd/>
            <a:tailEnd/>
          </a:ln>
          <a:effec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a:r>
              <a:rPr lang="en-US" altLang="zh-CN" sz="1600" b="1">
                <a:solidFill>
                  <a:srgbClr val="FFFFFF"/>
                </a:solidFill>
                <a:effectLst>
                  <a:outerShdw blurRad="38100" dist="38100" dir="2700000" algn="tl">
                    <a:srgbClr val="DDDDDD"/>
                  </a:outerShdw>
                </a:effectLst>
                <a:latin typeface="Comic Sans MS" charset="0"/>
              </a:rPr>
              <a:t>Controlled </a:t>
            </a:r>
          </a:p>
          <a:p>
            <a:pPr algn="ctr"/>
            <a:r>
              <a:rPr lang="en-US" altLang="zh-CN" sz="1600" b="1">
                <a:solidFill>
                  <a:srgbClr val="FFFFFF"/>
                </a:solidFill>
                <a:effectLst>
                  <a:outerShdw blurRad="38100" dist="38100" dir="2700000" algn="tl">
                    <a:srgbClr val="DDDDDD"/>
                  </a:outerShdw>
                </a:effectLst>
                <a:latin typeface="Comic Sans MS" charset="0"/>
              </a:rPr>
              <a:t>variable</a:t>
            </a:r>
          </a:p>
        </p:txBody>
      </p:sp>
      <p:sp>
        <p:nvSpPr>
          <p:cNvPr id="33" name="Text Box 14"/>
          <p:cNvSpPr txBox="1">
            <a:spLocks noChangeArrowheads="1"/>
          </p:cNvSpPr>
          <p:nvPr/>
        </p:nvSpPr>
        <p:spPr bwMode="gray">
          <a:xfrm>
            <a:off x="3326020" y="4628848"/>
            <a:ext cx="530383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r>
              <a:rPr lang="en-US" altLang="zh-CN" sz="2400" b="1" dirty="0">
                <a:solidFill>
                  <a:srgbClr val="000000"/>
                </a:solidFill>
                <a:latin typeface="Comic Sans MS" charset="0"/>
              </a:rPr>
              <a:t>2.Controlled variable</a:t>
            </a:r>
            <a:r>
              <a:rPr lang="en-US" altLang="zh-CN" dirty="0">
                <a:solidFill>
                  <a:srgbClr val="000000"/>
                </a:solidFill>
                <a:latin typeface="Comic Sans MS" charset="0"/>
              </a:rPr>
              <a:t>: </a:t>
            </a:r>
            <a:r>
              <a:rPr lang="en-US" altLang="zh-CN" sz="2000" dirty="0">
                <a:solidFill>
                  <a:srgbClr val="000000"/>
                </a:solidFill>
                <a:latin typeface="Comic Sans MS" charset="0"/>
              </a:rPr>
              <a:t>the variable controlled by Automatic Control System , generally  refers to the system output.</a:t>
            </a:r>
          </a:p>
        </p:txBody>
      </p:sp>
      <p:sp>
        <p:nvSpPr>
          <p:cNvPr id="34" name="Title 1"/>
          <p:cNvSpPr txBox="1">
            <a:spLocks/>
          </p:cNvSpPr>
          <p:nvPr/>
        </p:nvSpPr>
        <p:spPr>
          <a:xfrm>
            <a:off x="450546" y="0"/>
            <a:ext cx="8915400" cy="725774"/>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t>Block diagram of </a:t>
            </a:r>
            <a:r>
              <a:rPr lang="en-US" sz="3600" b="1" dirty="0" smtClean="0"/>
              <a:t>output feedback control </a:t>
            </a:r>
            <a:r>
              <a:rPr lang="en-US" sz="3600" b="1" dirty="0"/>
              <a:t>system</a:t>
            </a:r>
          </a:p>
        </p:txBody>
      </p:sp>
    </p:spTree>
    <p:extLst>
      <p:ext uri="{BB962C8B-B14F-4D97-AF65-F5344CB8AC3E}">
        <p14:creationId xmlns:p14="http://schemas.microsoft.com/office/powerpoint/2010/main" val="4217073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p:bldP spid="3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99" name="Group 5"/>
          <p:cNvGrpSpPr>
            <a:grpSpLocks/>
          </p:cNvGrpSpPr>
          <p:nvPr/>
        </p:nvGrpSpPr>
        <p:grpSpPr bwMode="auto">
          <a:xfrm>
            <a:off x="266569" y="1285875"/>
            <a:ext cx="9240440" cy="2243138"/>
            <a:chOff x="18" y="624"/>
            <a:chExt cx="5373" cy="1413"/>
          </a:xfrm>
        </p:grpSpPr>
        <p:sp>
          <p:nvSpPr>
            <p:cNvPr id="29709" name="Rectangle 6"/>
            <p:cNvSpPr>
              <a:spLocks noChangeArrowheads="1"/>
            </p:cNvSpPr>
            <p:nvPr/>
          </p:nvSpPr>
          <p:spPr bwMode="auto">
            <a:xfrm>
              <a:off x="1296" y="960"/>
              <a:ext cx="817" cy="336"/>
            </a:xfrm>
            <a:prstGeom prst="rect">
              <a:avLst/>
            </a:prstGeom>
            <a:solidFill>
              <a:srgbClr val="FFFF00"/>
            </a:solidFill>
            <a:ln w="9525">
              <a:solidFill>
                <a:schemeClr val="tx1"/>
              </a:solidFill>
              <a:miter lim="800000"/>
              <a:headEnd/>
              <a:tailEnd/>
            </a:ln>
          </p:spPr>
          <p:txBody>
            <a:bodyPr wrap="none" anchor="ctr"/>
            <a:lstStyle/>
            <a:p>
              <a:pPr algn="ctr"/>
              <a:r>
                <a:rPr kumimoji="1" lang="en-US" altLang="zh-CN" sz="2000" b="1">
                  <a:latin typeface="Comic Sans MS" charset="0"/>
                </a:rPr>
                <a:t>Controller</a:t>
              </a:r>
            </a:p>
          </p:txBody>
        </p:sp>
        <p:sp>
          <p:nvSpPr>
            <p:cNvPr id="69" name="Rectangle 7"/>
            <p:cNvSpPr>
              <a:spLocks noChangeArrowheads="1"/>
            </p:cNvSpPr>
            <p:nvPr/>
          </p:nvSpPr>
          <p:spPr bwMode="auto">
            <a:xfrm>
              <a:off x="2383" y="960"/>
              <a:ext cx="765" cy="336"/>
            </a:xfrm>
            <a:prstGeom prst="rect">
              <a:avLst/>
            </a:prstGeom>
            <a:solidFill>
              <a:schemeClr val="accent5">
                <a:lumMod val="60000"/>
                <a:lumOff val="40000"/>
              </a:schemeClr>
            </a:solidFill>
            <a:ln w="9525">
              <a:solidFill>
                <a:schemeClr val="tx1"/>
              </a:solidFill>
              <a:miter lim="800000"/>
              <a:headEnd/>
              <a:tailEnd/>
            </a:ln>
            <a:effectLst/>
          </p:spPr>
          <p:txBody>
            <a:bodyPr wrap="none" anchor="ctr"/>
            <a:lstStyle/>
            <a:p>
              <a:pPr algn="ctr">
                <a:defRPr/>
              </a:pPr>
              <a:r>
                <a:rPr kumimoji="1" lang="en-US" altLang="zh-CN" sz="2000" b="1">
                  <a:latin typeface="Comic Sans MS" pitchFamily="66" charset="0"/>
                  <a:ea typeface="宋体" pitchFamily="2" charset="-122"/>
                  <a:cs typeface="+mn-cs"/>
                </a:rPr>
                <a:t>Actuator</a:t>
              </a:r>
            </a:p>
          </p:txBody>
        </p:sp>
        <p:sp>
          <p:nvSpPr>
            <p:cNvPr id="29711" name="Rectangle 8"/>
            <p:cNvSpPr>
              <a:spLocks noChangeArrowheads="1"/>
            </p:cNvSpPr>
            <p:nvPr/>
          </p:nvSpPr>
          <p:spPr bwMode="auto">
            <a:xfrm>
              <a:off x="3408" y="960"/>
              <a:ext cx="768" cy="336"/>
            </a:xfrm>
            <a:prstGeom prst="rect">
              <a:avLst/>
            </a:prstGeom>
            <a:solidFill>
              <a:srgbClr val="00B0F0"/>
            </a:solidFill>
            <a:ln w="9525">
              <a:solidFill>
                <a:schemeClr val="tx1"/>
              </a:solidFill>
              <a:miter lim="800000"/>
              <a:headEnd/>
              <a:tailEnd/>
            </a:ln>
          </p:spPr>
          <p:txBody>
            <a:bodyPr wrap="none" anchor="ctr"/>
            <a:lstStyle/>
            <a:p>
              <a:pPr algn="ctr"/>
              <a:r>
                <a:rPr kumimoji="1" lang="en-US" altLang="zh-CN" sz="2000" b="1">
                  <a:solidFill>
                    <a:schemeClr val="bg1"/>
                  </a:solidFill>
                  <a:latin typeface="Comic Sans MS" charset="0"/>
                </a:rPr>
                <a:t>Plant</a:t>
              </a:r>
            </a:p>
          </p:txBody>
        </p:sp>
        <p:sp>
          <p:nvSpPr>
            <p:cNvPr id="29712" name="AutoShape 9"/>
            <p:cNvSpPr>
              <a:spLocks noChangeArrowheads="1"/>
            </p:cNvSpPr>
            <p:nvPr/>
          </p:nvSpPr>
          <p:spPr bwMode="auto">
            <a:xfrm>
              <a:off x="768" y="1056"/>
              <a:ext cx="192" cy="192"/>
            </a:xfrm>
            <a:prstGeom prst="flowChartSummingJunction">
              <a:avLst/>
            </a:prstGeom>
            <a:solidFill>
              <a:schemeClr val="bg1"/>
            </a:solidFill>
            <a:ln w="9525">
              <a:solidFill>
                <a:schemeClr val="tx1"/>
              </a:solidFill>
              <a:round/>
              <a:headEnd/>
              <a:tailEnd/>
            </a:ln>
          </p:spPr>
          <p:txBody>
            <a:bodyPr wrap="none" anchor="ctr"/>
            <a:lstStyle/>
            <a:p>
              <a:endParaRPr lang="zh-CN" altLang="en-US">
                <a:latin typeface="Comic Sans MS" charset="0"/>
              </a:endParaRPr>
            </a:p>
          </p:txBody>
        </p:sp>
        <p:sp>
          <p:nvSpPr>
            <p:cNvPr id="29713" name="Line 10"/>
            <p:cNvSpPr>
              <a:spLocks noChangeShapeType="1"/>
            </p:cNvSpPr>
            <p:nvPr/>
          </p:nvSpPr>
          <p:spPr bwMode="auto">
            <a:xfrm>
              <a:off x="960" y="1152"/>
              <a:ext cx="336" cy="0"/>
            </a:xfrm>
            <a:prstGeom prst="line">
              <a:avLst/>
            </a:prstGeom>
            <a:noFill/>
            <a:ln w="9525">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14" name="Line 11"/>
            <p:cNvSpPr>
              <a:spLocks noChangeShapeType="1"/>
            </p:cNvSpPr>
            <p:nvPr/>
          </p:nvSpPr>
          <p:spPr bwMode="auto">
            <a:xfrm>
              <a:off x="288" y="1152"/>
              <a:ext cx="480" cy="0"/>
            </a:xfrm>
            <a:prstGeom prst="line">
              <a:avLst/>
            </a:prstGeom>
            <a:noFill/>
            <a:ln w="9525">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15" name="Line 14"/>
            <p:cNvSpPr>
              <a:spLocks noChangeShapeType="1"/>
            </p:cNvSpPr>
            <p:nvPr/>
          </p:nvSpPr>
          <p:spPr bwMode="auto">
            <a:xfrm>
              <a:off x="3792" y="624"/>
              <a:ext cx="0"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7" name="Rectangle 15"/>
            <p:cNvSpPr>
              <a:spLocks noChangeArrowheads="1"/>
            </p:cNvSpPr>
            <p:nvPr/>
          </p:nvSpPr>
          <p:spPr bwMode="auto">
            <a:xfrm>
              <a:off x="2158" y="1701"/>
              <a:ext cx="990" cy="336"/>
            </a:xfrm>
            <a:prstGeom prst="rect">
              <a:avLst/>
            </a:prstGeom>
            <a:solidFill>
              <a:schemeClr val="accent4">
                <a:lumMod val="60000"/>
                <a:lumOff val="40000"/>
              </a:schemeClr>
            </a:solidFill>
            <a:ln w="9525">
              <a:solidFill>
                <a:schemeClr val="tx1"/>
              </a:solidFill>
              <a:miter lim="800000"/>
              <a:headEnd/>
              <a:tailEnd/>
            </a:ln>
            <a:effectLst/>
          </p:spPr>
          <p:txBody>
            <a:bodyPr wrap="none" anchor="ctr"/>
            <a:lstStyle/>
            <a:p>
              <a:pPr algn="ctr">
                <a:defRPr/>
              </a:pPr>
              <a:r>
                <a:rPr kumimoji="1" lang="en-US" altLang="zh-CN" sz="2000" b="1">
                  <a:latin typeface="Comic Sans MS" pitchFamily="66" charset="0"/>
                  <a:ea typeface="宋体" pitchFamily="2" charset="-122"/>
                  <a:cs typeface="+mn-cs"/>
                </a:rPr>
                <a:t>Sensor</a:t>
              </a:r>
            </a:p>
          </p:txBody>
        </p:sp>
        <p:sp>
          <p:nvSpPr>
            <p:cNvPr id="29717" name="Line 16"/>
            <p:cNvSpPr>
              <a:spLocks noChangeShapeType="1"/>
            </p:cNvSpPr>
            <p:nvPr/>
          </p:nvSpPr>
          <p:spPr bwMode="auto">
            <a:xfrm>
              <a:off x="4176" y="1104"/>
              <a:ext cx="720" cy="0"/>
            </a:xfrm>
            <a:prstGeom prst="line">
              <a:avLst/>
            </a:prstGeom>
            <a:noFill/>
            <a:ln w="9525">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18" name="Line 17"/>
            <p:cNvSpPr>
              <a:spLocks noChangeShapeType="1"/>
            </p:cNvSpPr>
            <p:nvPr/>
          </p:nvSpPr>
          <p:spPr bwMode="auto">
            <a:xfrm>
              <a:off x="4560" y="1104"/>
              <a:ext cx="0" cy="7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19" name="Line 18"/>
            <p:cNvSpPr>
              <a:spLocks noChangeShapeType="1"/>
            </p:cNvSpPr>
            <p:nvPr/>
          </p:nvSpPr>
          <p:spPr bwMode="auto">
            <a:xfrm flipH="1">
              <a:off x="3168" y="1872"/>
              <a:ext cx="13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20" name="Line 19"/>
            <p:cNvSpPr>
              <a:spLocks noChangeShapeType="1"/>
            </p:cNvSpPr>
            <p:nvPr/>
          </p:nvSpPr>
          <p:spPr bwMode="auto">
            <a:xfrm flipH="1">
              <a:off x="864" y="1872"/>
              <a:ext cx="12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21" name="Line 20"/>
            <p:cNvSpPr>
              <a:spLocks noChangeShapeType="1"/>
            </p:cNvSpPr>
            <p:nvPr/>
          </p:nvSpPr>
          <p:spPr bwMode="auto">
            <a:xfrm flipV="1">
              <a:off x="864" y="1248"/>
              <a:ext cx="0"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22" name="Text Box 21"/>
            <p:cNvSpPr txBox="1">
              <a:spLocks noChangeArrowheads="1"/>
            </p:cNvSpPr>
            <p:nvPr/>
          </p:nvSpPr>
          <p:spPr bwMode="auto">
            <a:xfrm>
              <a:off x="830" y="1226"/>
              <a:ext cx="18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2400">
                  <a:latin typeface="Comic Sans MS" charset="0"/>
                </a:rPr>
                <a:t>-</a:t>
              </a:r>
            </a:p>
          </p:txBody>
        </p:sp>
        <p:sp>
          <p:nvSpPr>
            <p:cNvPr id="29723" name="Text Box 22"/>
            <p:cNvSpPr txBox="1">
              <a:spLocks noChangeArrowheads="1"/>
            </p:cNvSpPr>
            <p:nvPr/>
          </p:nvSpPr>
          <p:spPr bwMode="auto">
            <a:xfrm>
              <a:off x="382" y="864"/>
              <a:ext cx="19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2400" b="1">
                  <a:latin typeface="Comic Sans MS" charset="0"/>
                </a:rPr>
                <a:t>r</a:t>
              </a:r>
            </a:p>
          </p:txBody>
        </p:sp>
        <p:sp>
          <p:nvSpPr>
            <p:cNvPr id="29724" name="Text Box 23"/>
            <p:cNvSpPr txBox="1">
              <a:spLocks noChangeArrowheads="1"/>
            </p:cNvSpPr>
            <p:nvPr/>
          </p:nvSpPr>
          <p:spPr bwMode="auto">
            <a:xfrm>
              <a:off x="18" y="1178"/>
              <a:ext cx="745"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1600" b="1">
                  <a:latin typeface="Comic Sans MS" charset="0"/>
                </a:rPr>
                <a:t>Expected value</a:t>
              </a:r>
            </a:p>
          </p:txBody>
        </p:sp>
        <p:sp>
          <p:nvSpPr>
            <p:cNvPr id="29725" name="Text Box 24"/>
            <p:cNvSpPr txBox="1">
              <a:spLocks noChangeArrowheads="1"/>
            </p:cNvSpPr>
            <p:nvPr/>
          </p:nvSpPr>
          <p:spPr bwMode="auto">
            <a:xfrm>
              <a:off x="964" y="890"/>
              <a:ext cx="20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2400" b="1">
                  <a:latin typeface="Comic Sans MS" charset="0"/>
                </a:rPr>
                <a:t>e</a:t>
              </a:r>
            </a:p>
          </p:txBody>
        </p:sp>
        <p:sp>
          <p:nvSpPr>
            <p:cNvPr id="29726" name="Text Box 25"/>
            <p:cNvSpPr txBox="1">
              <a:spLocks noChangeArrowheads="1"/>
            </p:cNvSpPr>
            <p:nvPr/>
          </p:nvSpPr>
          <p:spPr bwMode="auto">
            <a:xfrm>
              <a:off x="830" y="1248"/>
              <a:ext cx="65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spcBef>
                  <a:spcPct val="50000"/>
                </a:spcBef>
              </a:pPr>
              <a:r>
                <a:rPr kumimoji="1" lang="en-US" altLang="zh-CN" sz="2400" b="1">
                  <a:latin typeface="Comic Sans MS" charset="0"/>
                </a:rPr>
                <a:t> </a:t>
              </a:r>
              <a:r>
                <a:rPr kumimoji="1" lang="en-US" altLang="zh-CN" sz="1600" b="1">
                  <a:latin typeface="Comic Sans MS" charset="0"/>
                </a:rPr>
                <a:t>Error</a:t>
              </a:r>
            </a:p>
          </p:txBody>
        </p:sp>
        <p:sp>
          <p:nvSpPr>
            <p:cNvPr id="29727" name="Text Box 26"/>
            <p:cNvSpPr txBox="1">
              <a:spLocks noChangeArrowheads="1"/>
            </p:cNvSpPr>
            <p:nvPr/>
          </p:nvSpPr>
          <p:spPr bwMode="auto">
            <a:xfrm>
              <a:off x="3808" y="714"/>
              <a:ext cx="70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1400" b="1">
                  <a:latin typeface="Comic Sans MS" charset="0"/>
                </a:rPr>
                <a:t>Disturbance</a:t>
              </a:r>
            </a:p>
          </p:txBody>
        </p:sp>
        <p:sp>
          <p:nvSpPr>
            <p:cNvPr id="29728" name="Text Box 27"/>
            <p:cNvSpPr txBox="1">
              <a:spLocks noChangeArrowheads="1"/>
            </p:cNvSpPr>
            <p:nvPr/>
          </p:nvSpPr>
          <p:spPr bwMode="auto">
            <a:xfrm>
              <a:off x="4706" y="1119"/>
              <a:ext cx="685"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1600" b="1">
                  <a:latin typeface="Comic Sans MS" charset="0"/>
                </a:rPr>
                <a:t>Controlled</a:t>
              </a:r>
            </a:p>
            <a:p>
              <a:pPr algn="ctr" eaLnBrk="1" hangingPunct="1"/>
              <a:r>
                <a:rPr kumimoji="1" lang="en-US" altLang="zh-CN" sz="1600" b="1">
                  <a:latin typeface="Comic Sans MS" charset="0"/>
                </a:rPr>
                <a:t>variable</a:t>
              </a:r>
            </a:p>
            <a:p>
              <a:pPr algn="ctr" eaLnBrk="1" hangingPunct="1"/>
              <a:endParaRPr kumimoji="1" lang="en-US" altLang="zh-CN" sz="2400" b="1">
                <a:latin typeface="Comic Sans MS" charset="0"/>
              </a:endParaRPr>
            </a:p>
          </p:txBody>
        </p:sp>
        <p:sp>
          <p:nvSpPr>
            <p:cNvPr id="29729" name="Text Box 28"/>
            <p:cNvSpPr txBox="1">
              <a:spLocks noChangeArrowheads="1"/>
            </p:cNvSpPr>
            <p:nvPr/>
          </p:nvSpPr>
          <p:spPr bwMode="auto">
            <a:xfrm>
              <a:off x="3586" y="624"/>
              <a:ext cx="20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2400" b="1">
                  <a:latin typeface="Comic Sans MS" charset="0"/>
                </a:rPr>
                <a:t>n</a:t>
              </a:r>
            </a:p>
          </p:txBody>
        </p:sp>
        <p:sp>
          <p:nvSpPr>
            <p:cNvPr id="29730" name="Text Box 29"/>
            <p:cNvSpPr txBox="1">
              <a:spLocks noChangeArrowheads="1"/>
            </p:cNvSpPr>
            <p:nvPr/>
          </p:nvSpPr>
          <p:spPr bwMode="auto">
            <a:xfrm>
              <a:off x="4564" y="842"/>
              <a:ext cx="20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2400" b="1">
                  <a:latin typeface="Comic Sans MS" charset="0"/>
                </a:rPr>
                <a:t>y</a:t>
              </a:r>
            </a:p>
          </p:txBody>
        </p:sp>
      </p:grpSp>
      <p:cxnSp>
        <p:nvCxnSpPr>
          <p:cNvPr id="102" name="直接箭头连接符 101"/>
          <p:cNvCxnSpPr>
            <a:stCxn id="29709" idx="3"/>
            <a:endCxn id="69" idx="1"/>
          </p:cNvCxnSpPr>
          <p:nvPr/>
        </p:nvCxnSpPr>
        <p:spPr>
          <a:xfrm>
            <a:off x="3869532" y="2085975"/>
            <a:ext cx="464344" cy="1588"/>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a:stCxn id="69" idx="3"/>
            <a:endCxn id="29711" idx="1"/>
          </p:cNvCxnSpPr>
          <p:nvPr/>
        </p:nvCxnSpPr>
        <p:spPr>
          <a:xfrm>
            <a:off x="5649516" y="2085975"/>
            <a:ext cx="447146" cy="1588"/>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29708" name="Text Box 24"/>
          <p:cNvSpPr txBox="1">
            <a:spLocks noChangeArrowheads="1"/>
          </p:cNvSpPr>
          <p:nvPr/>
        </p:nvSpPr>
        <p:spPr bwMode="auto">
          <a:xfrm>
            <a:off x="5747164" y="1643063"/>
            <a:ext cx="344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2400" b="1">
                <a:latin typeface="Comic Sans MS" charset="0"/>
              </a:rPr>
              <a:t>u</a:t>
            </a:r>
          </a:p>
        </p:txBody>
      </p:sp>
      <p:sp>
        <p:nvSpPr>
          <p:cNvPr id="29" name="AutoShape 16"/>
          <p:cNvSpPr>
            <a:spLocks noChangeArrowheads="1"/>
          </p:cNvSpPr>
          <p:nvPr/>
        </p:nvSpPr>
        <p:spPr bwMode="gray">
          <a:xfrm>
            <a:off x="1898651" y="4765676"/>
            <a:ext cx="6877447" cy="1471613"/>
          </a:xfrm>
          <a:prstGeom prst="roundRect">
            <a:avLst>
              <a:gd name="adj" fmla="val 10889"/>
            </a:avLst>
          </a:prstGeom>
          <a:gradFill rotWithShape="1">
            <a:gsLst>
              <a:gs pos="0">
                <a:srgbClr val="EEEEEE"/>
              </a:gs>
              <a:gs pos="100000">
                <a:srgbClr val="DDDDDD"/>
              </a:gs>
            </a:gsLst>
            <a:lin ang="2700000" scaled="1"/>
          </a:gradFill>
          <a:ln w="38100">
            <a:solidFill>
              <a:srgbClr val="FFFFFF"/>
            </a:solidFill>
            <a:round/>
            <a:headEnd/>
            <a:tailEnd/>
          </a:ln>
          <a:effectLst>
            <a:outerShdw blurRad="63500" dist="135003" dir="2928844" algn="ctr" rotWithShape="0">
              <a:srgbClr val="000000">
                <a:alpha val="50000"/>
              </a:srgbClr>
            </a:outerShdw>
          </a:effectLst>
        </p:spPr>
        <p:txBody>
          <a:bodyPr wrap="none" anchor="ctr"/>
          <a:lstStyle/>
          <a:p>
            <a:endParaRPr lang="zh-CN" altLang="en-US">
              <a:latin typeface="Comic Sans MS" charset="0"/>
            </a:endParaRPr>
          </a:p>
        </p:txBody>
      </p:sp>
      <p:sp>
        <p:nvSpPr>
          <p:cNvPr id="30" name="AutoShape 17"/>
          <p:cNvSpPr>
            <a:spLocks noChangeArrowheads="1"/>
          </p:cNvSpPr>
          <p:nvPr/>
        </p:nvSpPr>
        <p:spPr bwMode="gray">
          <a:xfrm>
            <a:off x="2031074" y="4886325"/>
            <a:ext cx="1160859" cy="1068388"/>
          </a:xfrm>
          <a:prstGeom prst="roundRect">
            <a:avLst>
              <a:gd name="adj" fmla="val 11921"/>
            </a:avLst>
          </a:prstGeom>
          <a:gradFill rotWithShape="1">
            <a:gsLst>
              <a:gs pos="0">
                <a:srgbClr val="EC941E"/>
              </a:gs>
              <a:gs pos="100000">
                <a:srgbClr val="A56715"/>
              </a:gs>
            </a:gsLst>
            <a:lin ang="5400000" scaled="1"/>
          </a:gradFill>
          <a:ln w="38100">
            <a:solidFill>
              <a:schemeClr val="tx1"/>
            </a:solidFill>
            <a:round/>
            <a:headEnd/>
            <a:tailEnd/>
          </a:ln>
        </p:spPr>
        <p:txBody>
          <a:bodyPr wrap="none" anchor="ctr"/>
          <a:lstStyle/>
          <a:p>
            <a:endParaRPr lang="zh-CN" altLang="en-US">
              <a:latin typeface="Comic Sans MS" charset="0"/>
            </a:endParaRPr>
          </a:p>
        </p:txBody>
      </p:sp>
      <p:sp>
        <p:nvSpPr>
          <p:cNvPr id="31" name="Freeform 18"/>
          <p:cNvSpPr>
            <a:spLocks/>
          </p:cNvSpPr>
          <p:nvPr/>
        </p:nvSpPr>
        <p:spPr bwMode="gray">
          <a:xfrm>
            <a:off x="2103306" y="4954589"/>
            <a:ext cx="579569" cy="534987"/>
          </a:xfrm>
          <a:custGeom>
            <a:avLst/>
            <a:gdLst>
              <a:gd name="T0" fmla="*/ 2147483647 w 596"/>
              <a:gd name="T1" fmla="*/ 0 h 598"/>
              <a:gd name="T2" fmla="*/ 0 w 596"/>
              <a:gd name="T3" fmla="*/ 2147483647 h 598"/>
              <a:gd name="T4" fmla="*/ 0 w 596"/>
              <a:gd name="T5" fmla="*/ 2147483647 h 598"/>
              <a:gd name="T6" fmla="*/ 2147483647 w 596"/>
              <a:gd name="T7" fmla="*/ 2147483647 h 598"/>
              <a:gd name="T8" fmla="*/ 2147483647 w 596"/>
              <a:gd name="T9" fmla="*/ 0 h 598"/>
              <a:gd name="T10" fmla="*/ 2147483647 w 596"/>
              <a:gd name="T11" fmla="*/ 0 h 598"/>
              <a:gd name="T12" fmla="*/ 0 60000 65536"/>
              <a:gd name="T13" fmla="*/ 0 60000 65536"/>
              <a:gd name="T14" fmla="*/ 0 60000 65536"/>
              <a:gd name="T15" fmla="*/ 0 60000 65536"/>
              <a:gd name="T16" fmla="*/ 0 60000 65536"/>
              <a:gd name="T17" fmla="*/ 0 60000 65536"/>
              <a:gd name="T18" fmla="*/ 0 w 596"/>
              <a:gd name="T19" fmla="*/ 0 h 598"/>
              <a:gd name="T20" fmla="*/ 596 w 596"/>
              <a:gd name="T21" fmla="*/ 598 h 598"/>
            </a:gdLst>
            <a:ahLst/>
            <a:cxnLst>
              <a:cxn ang="T12">
                <a:pos x="T0" y="T1"/>
              </a:cxn>
              <a:cxn ang="T13">
                <a:pos x="T2" y="T3"/>
              </a:cxn>
              <a:cxn ang="T14">
                <a:pos x="T4" y="T5"/>
              </a:cxn>
              <a:cxn ang="T15">
                <a:pos x="T6" y="T7"/>
              </a:cxn>
              <a:cxn ang="T16">
                <a:pos x="T8" y="T9"/>
              </a:cxn>
              <a:cxn ang="T17">
                <a:pos x="T10" y="T11"/>
              </a:cxn>
            </a:cxnLst>
            <a:rect l="T18" t="T19" r="T20" b="T21"/>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F6CB92"/>
              </a:gs>
              <a:gs pos="100000">
                <a:srgbClr val="EC941E">
                  <a:alpha val="0"/>
                </a:srgbClr>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latin typeface="Comic Sans MS" charset="0"/>
            </a:endParaRPr>
          </a:p>
        </p:txBody>
      </p:sp>
      <p:sp>
        <p:nvSpPr>
          <p:cNvPr id="32" name="Text Box 19"/>
          <p:cNvSpPr txBox="1">
            <a:spLocks noChangeArrowheads="1"/>
          </p:cNvSpPr>
          <p:nvPr/>
        </p:nvSpPr>
        <p:spPr bwMode="gray">
          <a:xfrm>
            <a:off x="2108382" y="5130800"/>
            <a:ext cx="1095673" cy="584776"/>
          </a:xfrm>
          <a:prstGeom prst="rect">
            <a:avLst/>
          </a:prstGeom>
          <a:noFill/>
          <a:ln w="9525" algn="ctr">
            <a:noFill/>
            <a:miter lim="800000"/>
            <a:headEnd/>
            <a:tailEnd/>
          </a:ln>
          <a:effec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a:r>
              <a:rPr lang="en-US" altLang="zh-CN" sz="1600" b="1">
                <a:solidFill>
                  <a:srgbClr val="FFFFFF"/>
                </a:solidFill>
                <a:effectLst>
                  <a:outerShdw blurRad="38100" dist="38100" dir="2700000" algn="tl">
                    <a:srgbClr val="DDDDDD"/>
                  </a:outerShdw>
                </a:effectLst>
                <a:latin typeface="Comic Sans MS" charset="0"/>
              </a:rPr>
              <a:t>Expected</a:t>
            </a:r>
          </a:p>
          <a:p>
            <a:pPr algn="ctr"/>
            <a:r>
              <a:rPr lang="en-US" altLang="zh-CN" sz="1600" b="1">
                <a:solidFill>
                  <a:srgbClr val="FFFFFF"/>
                </a:solidFill>
                <a:effectLst>
                  <a:outerShdw blurRad="38100" dist="38100" dir="2700000" algn="tl">
                    <a:srgbClr val="DDDDDD"/>
                  </a:outerShdw>
                </a:effectLst>
                <a:latin typeface="Comic Sans MS" charset="0"/>
              </a:rPr>
              <a:t>value</a:t>
            </a:r>
          </a:p>
        </p:txBody>
      </p:sp>
      <p:sp>
        <p:nvSpPr>
          <p:cNvPr id="33" name="Text Box 20"/>
          <p:cNvSpPr txBox="1">
            <a:spLocks noChangeArrowheads="1"/>
          </p:cNvSpPr>
          <p:nvPr/>
        </p:nvSpPr>
        <p:spPr bwMode="gray">
          <a:xfrm>
            <a:off x="3482579" y="4857750"/>
            <a:ext cx="5214408"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r>
              <a:rPr lang="en-US" altLang="zh-CN" sz="2400" b="1" dirty="0">
                <a:solidFill>
                  <a:srgbClr val="000000"/>
                </a:solidFill>
                <a:latin typeface="Comic Sans MS" charset="0"/>
              </a:rPr>
              <a:t>3.Expected value</a:t>
            </a:r>
            <a:r>
              <a:rPr lang="en-US" altLang="zh-CN" dirty="0">
                <a:solidFill>
                  <a:srgbClr val="000000"/>
                </a:solidFill>
                <a:latin typeface="Comic Sans MS" charset="0"/>
              </a:rPr>
              <a:t> : </a:t>
            </a:r>
            <a:r>
              <a:rPr lang="en-US" altLang="zh-CN" sz="2000" dirty="0">
                <a:solidFill>
                  <a:srgbClr val="000000"/>
                </a:solidFill>
                <a:latin typeface="Comic Sans MS" charset="0"/>
              </a:rPr>
              <a:t>the </a:t>
            </a:r>
            <a:r>
              <a:rPr lang="en-US" altLang="zh-CN" sz="2000" dirty="0">
                <a:solidFill>
                  <a:srgbClr val="9E3611"/>
                </a:solidFill>
                <a:latin typeface="Comic Sans MS" charset="0"/>
              </a:rPr>
              <a:t>desired value </a:t>
            </a:r>
            <a:r>
              <a:rPr lang="en-US" altLang="zh-CN" sz="2000" dirty="0">
                <a:solidFill>
                  <a:srgbClr val="000000"/>
                </a:solidFill>
                <a:latin typeface="Comic Sans MS" charset="0"/>
              </a:rPr>
              <a:t>of controlled variable based on requirement, often it is used as the reference input</a:t>
            </a:r>
          </a:p>
        </p:txBody>
      </p:sp>
      <p:sp>
        <p:nvSpPr>
          <p:cNvPr id="34" name="Title 1"/>
          <p:cNvSpPr txBox="1">
            <a:spLocks/>
          </p:cNvSpPr>
          <p:nvPr/>
        </p:nvSpPr>
        <p:spPr>
          <a:xfrm>
            <a:off x="450546" y="0"/>
            <a:ext cx="8915400" cy="725774"/>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t>Block diagram of </a:t>
            </a:r>
            <a:r>
              <a:rPr lang="en-US" sz="3600" b="1" dirty="0" smtClean="0"/>
              <a:t>output feedback control </a:t>
            </a:r>
            <a:r>
              <a:rPr lang="en-US" sz="3600" b="1" dirty="0"/>
              <a:t>system</a:t>
            </a:r>
          </a:p>
        </p:txBody>
      </p:sp>
    </p:spTree>
    <p:extLst>
      <p:ext uri="{BB962C8B-B14F-4D97-AF65-F5344CB8AC3E}">
        <p14:creationId xmlns:p14="http://schemas.microsoft.com/office/powerpoint/2010/main" val="5294753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p:bldP spid="3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99" name="Group 5"/>
          <p:cNvGrpSpPr>
            <a:grpSpLocks/>
          </p:cNvGrpSpPr>
          <p:nvPr/>
        </p:nvGrpSpPr>
        <p:grpSpPr bwMode="auto">
          <a:xfrm>
            <a:off x="266569" y="1285875"/>
            <a:ext cx="9240440" cy="2243138"/>
            <a:chOff x="18" y="624"/>
            <a:chExt cx="5373" cy="1413"/>
          </a:xfrm>
        </p:grpSpPr>
        <p:sp>
          <p:nvSpPr>
            <p:cNvPr id="29709" name="Rectangle 6"/>
            <p:cNvSpPr>
              <a:spLocks noChangeArrowheads="1"/>
            </p:cNvSpPr>
            <p:nvPr/>
          </p:nvSpPr>
          <p:spPr bwMode="auto">
            <a:xfrm>
              <a:off x="1296" y="960"/>
              <a:ext cx="817" cy="336"/>
            </a:xfrm>
            <a:prstGeom prst="rect">
              <a:avLst/>
            </a:prstGeom>
            <a:solidFill>
              <a:srgbClr val="FFFF00"/>
            </a:solidFill>
            <a:ln w="9525">
              <a:solidFill>
                <a:schemeClr val="tx1"/>
              </a:solidFill>
              <a:miter lim="800000"/>
              <a:headEnd/>
              <a:tailEnd/>
            </a:ln>
          </p:spPr>
          <p:txBody>
            <a:bodyPr wrap="none" anchor="ctr"/>
            <a:lstStyle/>
            <a:p>
              <a:pPr algn="ctr"/>
              <a:r>
                <a:rPr kumimoji="1" lang="en-US" altLang="zh-CN" sz="2000" b="1">
                  <a:latin typeface="Comic Sans MS" charset="0"/>
                </a:rPr>
                <a:t>Controller</a:t>
              </a:r>
            </a:p>
          </p:txBody>
        </p:sp>
        <p:sp>
          <p:nvSpPr>
            <p:cNvPr id="69" name="Rectangle 7"/>
            <p:cNvSpPr>
              <a:spLocks noChangeArrowheads="1"/>
            </p:cNvSpPr>
            <p:nvPr/>
          </p:nvSpPr>
          <p:spPr bwMode="auto">
            <a:xfrm>
              <a:off x="2383" y="960"/>
              <a:ext cx="765" cy="336"/>
            </a:xfrm>
            <a:prstGeom prst="rect">
              <a:avLst/>
            </a:prstGeom>
            <a:solidFill>
              <a:schemeClr val="accent5">
                <a:lumMod val="60000"/>
                <a:lumOff val="40000"/>
              </a:schemeClr>
            </a:solidFill>
            <a:ln w="9525">
              <a:solidFill>
                <a:schemeClr val="tx1"/>
              </a:solidFill>
              <a:miter lim="800000"/>
              <a:headEnd/>
              <a:tailEnd/>
            </a:ln>
            <a:effectLst/>
          </p:spPr>
          <p:txBody>
            <a:bodyPr wrap="none" anchor="ctr"/>
            <a:lstStyle/>
            <a:p>
              <a:pPr algn="ctr">
                <a:defRPr/>
              </a:pPr>
              <a:r>
                <a:rPr kumimoji="1" lang="en-US" altLang="zh-CN" sz="2000" b="1">
                  <a:latin typeface="Comic Sans MS" pitchFamily="66" charset="0"/>
                  <a:ea typeface="宋体" pitchFamily="2" charset="-122"/>
                  <a:cs typeface="+mn-cs"/>
                </a:rPr>
                <a:t>Actuator</a:t>
              </a:r>
            </a:p>
          </p:txBody>
        </p:sp>
        <p:sp>
          <p:nvSpPr>
            <p:cNvPr id="29711" name="Rectangle 8"/>
            <p:cNvSpPr>
              <a:spLocks noChangeArrowheads="1"/>
            </p:cNvSpPr>
            <p:nvPr/>
          </p:nvSpPr>
          <p:spPr bwMode="auto">
            <a:xfrm>
              <a:off x="3408" y="960"/>
              <a:ext cx="768" cy="336"/>
            </a:xfrm>
            <a:prstGeom prst="rect">
              <a:avLst/>
            </a:prstGeom>
            <a:solidFill>
              <a:srgbClr val="00B0F0"/>
            </a:solidFill>
            <a:ln w="9525">
              <a:solidFill>
                <a:schemeClr val="tx1"/>
              </a:solidFill>
              <a:miter lim="800000"/>
              <a:headEnd/>
              <a:tailEnd/>
            </a:ln>
          </p:spPr>
          <p:txBody>
            <a:bodyPr wrap="none" anchor="ctr"/>
            <a:lstStyle/>
            <a:p>
              <a:pPr algn="ctr"/>
              <a:r>
                <a:rPr kumimoji="1" lang="en-US" altLang="zh-CN" sz="2000" b="1">
                  <a:solidFill>
                    <a:schemeClr val="bg1"/>
                  </a:solidFill>
                  <a:latin typeface="Comic Sans MS" charset="0"/>
                </a:rPr>
                <a:t>Plant</a:t>
              </a:r>
            </a:p>
          </p:txBody>
        </p:sp>
        <p:sp>
          <p:nvSpPr>
            <p:cNvPr id="29712" name="AutoShape 9"/>
            <p:cNvSpPr>
              <a:spLocks noChangeArrowheads="1"/>
            </p:cNvSpPr>
            <p:nvPr/>
          </p:nvSpPr>
          <p:spPr bwMode="auto">
            <a:xfrm>
              <a:off x="768" y="1056"/>
              <a:ext cx="192" cy="192"/>
            </a:xfrm>
            <a:prstGeom prst="flowChartSummingJunction">
              <a:avLst/>
            </a:prstGeom>
            <a:solidFill>
              <a:schemeClr val="bg1"/>
            </a:solidFill>
            <a:ln w="9525">
              <a:solidFill>
                <a:schemeClr val="tx1"/>
              </a:solidFill>
              <a:round/>
              <a:headEnd/>
              <a:tailEnd/>
            </a:ln>
          </p:spPr>
          <p:txBody>
            <a:bodyPr wrap="none" anchor="ctr"/>
            <a:lstStyle/>
            <a:p>
              <a:endParaRPr lang="zh-CN" altLang="en-US">
                <a:latin typeface="Comic Sans MS" charset="0"/>
              </a:endParaRPr>
            </a:p>
          </p:txBody>
        </p:sp>
        <p:sp>
          <p:nvSpPr>
            <p:cNvPr id="29713" name="Line 10"/>
            <p:cNvSpPr>
              <a:spLocks noChangeShapeType="1"/>
            </p:cNvSpPr>
            <p:nvPr/>
          </p:nvSpPr>
          <p:spPr bwMode="auto">
            <a:xfrm>
              <a:off x="960" y="1152"/>
              <a:ext cx="336" cy="0"/>
            </a:xfrm>
            <a:prstGeom prst="line">
              <a:avLst/>
            </a:prstGeom>
            <a:noFill/>
            <a:ln w="9525">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14" name="Line 11"/>
            <p:cNvSpPr>
              <a:spLocks noChangeShapeType="1"/>
            </p:cNvSpPr>
            <p:nvPr/>
          </p:nvSpPr>
          <p:spPr bwMode="auto">
            <a:xfrm>
              <a:off x="288" y="1152"/>
              <a:ext cx="480" cy="0"/>
            </a:xfrm>
            <a:prstGeom prst="line">
              <a:avLst/>
            </a:prstGeom>
            <a:noFill/>
            <a:ln w="9525">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15" name="Line 14"/>
            <p:cNvSpPr>
              <a:spLocks noChangeShapeType="1"/>
            </p:cNvSpPr>
            <p:nvPr/>
          </p:nvSpPr>
          <p:spPr bwMode="auto">
            <a:xfrm>
              <a:off x="3792" y="624"/>
              <a:ext cx="0"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7" name="Rectangle 15"/>
            <p:cNvSpPr>
              <a:spLocks noChangeArrowheads="1"/>
            </p:cNvSpPr>
            <p:nvPr/>
          </p:nvSpPr>
          <p:spPr bwMode="auto">
            <a:xfrm>
              <a:off x="2158" y="1701"/>
              <a:ext cx="990" cy="336"/>
            </a:xfrm>
            <a:prstGeom prst="rect">
              <a:avLst/>
            </a:prstGeom>
            <a:solidFill>
              <a:schemeClr val="accent4">
                <a:lumMod val="60000"/>
                <a:lumOff val="40000"/>
              </a:schemeClr>
            </a:solidFill>
            <a:ln w="9525">
              <a:solidFill>
                <a:schemeClr val="tx1"/>
              </a:solidFill>
              <a:miter lim="800000"/>
              <a:headEnd/>
              <a:tailEnd/>
            </a:ln>
            <a:effectLst/>
          </p:spPr>
          <p:txBody>
            <a:bodyPr wrap="none" anchor="ctr"/>
            <a:lstStyle/>
            <a:p>
              <a:pPr algn="ctr">
                <a:defRPr/>
              </a:pPr>
              <a:r>
                <a:rPr kumimoji="1" lang="en-US" altLang="zh-CN" sz="2000" b="1">
                  <a:latin typeface="Comic Sans MS" pitchFamily="66" charset="0"/>
                  <a:ea typeface="宋体" pitchFamily="2" charset="-122"/>
                  <a:cs typeface="+mn-cs"/>
                </a:rPr>
                <a:t>Sensor</a:t>
              </a:r>
            </a:p>
          </p:txBody>
        </p:sp>
        <p:sp>
          <p:nvSpPr>
            <p:cNvPr id="29717" name="Line 16"/>
            <p:cNvSpPr>
              <a:spLocks noChangeShapeType="1"/>
            </p:cNvSpPr>
            <p:nvPr/>
          </p:nvSpPr>
          <p:spPr bwMode="auto">
            <a:xfrm>
              <a:off x="4176" y="1104"/>
              <a:ext cx="720" cy="0"/>
            </a:xfrm>
            <a:prstGeom prst="line">
              <a:avLst/>
            </a:prstGeom>
            <a:noFill/>
            <a:ln w="9525">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18" name="Line 17"/>
            <p:cNvSpPr>
              <a:spLocks noChangeShapeType="1"/>
            </p:cNvSpPr>
            <p:nvPr/>
          </p:nvSpPr>
          <p:spPr bwMode="auto">
            <a:xfrm>
              <a:off x="4560" y="1104"/>
              <a:ext cx="0" cy="7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19" name="Line 18"/>
            <p:cNvSpPr>
              <a:spLocks noChangeShapeType="1"/>
            </p:cNvSpPr>
            <p:nvPr/>
          </p:nvSpPr>
          <p:spPr bwMode="auto">
            <a:xfrm flipH="1">
              <a:off x="3168" y="1872"/>
              <a:ext cx="13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20" name="Line 19"/>
            <p:cNvSpPr>
              <a:spLocks noChangeShapeType="1"/>
            </p:cNvSpPr>
            <p:nvPr/>
          </p:nvSpPr>
          <p:spPr bwMode="auto">
            <a:xfrm flipH="1">
              <a:off x="864" y="1872"/>
              <a:ext cx="12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21" name="Line 20"/>
            <p:cNvSpPr>
              <a:spLocks noChangeShapeType="1"/>
            </p:cNvSpPr>
            <p:nvPr/>
          </p:nvSpPr>
          <p:spPr bwMode="auto">
            <a:xfrm flipV="1">
              <a:off x="864" y="1248"/>
              <a:ext cx="0"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22" name="Text Box 21"/>
            <p:cNvSpPr txBox="1">
              <a:spLocks noChangeArrowheads="1"/>
            </p:cNvSpPr>
            <p:nvPr/>
          </p:nvSpPr>
          <p:spPr bwMode="auto">
            <a:xfrm>
              <a:off x="830" y="1226"/>
              <a:ext cx="18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2400">
                  <a:latin typeface="Comic Sans MS" charset="0"/>
                </a:rPr>
                <a:t>-</a:t>
              </a:r>
            </a:p>
          </p:txBody>
        </p:sp>
        <p:sp>
          <p:nvSpPr>
            <p:cNvPr id="29723" name="Text Box 22"/>
            <p:cNvSpPr txBox="1">
              <a:spLocks noChangeArrowheads="1"/>
            </p:cNvSpPr>
            <p:nvPr/>
          </p:nvSpPr>
          <p:spPr bwMode="auto">
            <a:xfrm>
              <a:off x="382" y="864"/>
              <a:ext cx="19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2400" b="1">
                  <a:latin typeface="Comic Sans MS" charset="0"/>
                </a:rPr>
                <a:t>r</a:t>
              </a:r>
            </a:p>
          </p:txBody>
        </p:sp>
        <p:sp>
          <p:nvSpPr>
            <p:cNvPr id="29724" name="Text Box 23"/>
            <p:cNvSpPr txBox="1">
              <a:spLocks noChangeArrowheads="1"/>
            </p:cNvSpPr>
            <p:nvPr/>
          </p:nvSpPr>
          <p:spPr bwMode="auto">
            <a:xfrm>
              <a:off x="18" y="1178"/>
              <a:ext cx="745"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1600" b="1">
                  <a:latin typeface="Comic Sans MS" charset="0"/>
                </a:rPr>
                <a:t>Expected value</a:t>
              </a:r>
            </a:p>
          </p:txBody>
        </p:sp>
        <p:sp>
          <p:nvSpPr>
            <p:cNvPr id="29725" name="Text Box 24"/>
            <p:cNvSpPr txBox="1">
              <a:spLocks noChangeArrowheads="1"/>
            </p:cNvSpPr>
            <p:nvPr/>
          </p:nvSpPr>
          <p:spPr bwMode="auto">
            <a:xfrm>
              <a:off x="964" y="890"/>
              <a:ext cx="20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2400" b="1">
                  <a:latin typeface="Comic Sans MS" charset="0"/>
                </a:rPr>
                <a:t>e</a:t>
              </a:r>
            </a:p>
          </p:txBody>
        </p:sp>
        <p:sp>
          <p:nvSpPr>
            <p:cNvPr id="29726" name="Text Box 25"/>
            <p:cNvSpPr txBox="1">
              <a:spLocks noChangeArrowheads="1"/>
            </p:cNvSpPr>
            <p:nvPr/>
          </p:nvSpPr>
          <p:spPr bwMode="auto">
            <a:xfrm>
              <a:off x="830" y="1248"/>
              <a:ext cx="65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spcBef>
                  <a:spcPct val="50000"/>
                </a:spcBef>
              </a:pPr>
              <a:r>
                <a:rPr kumimoji="1" lang="en-US" altLang="zh-CN" sz="2400" b="1">
                  <a:latin typeface="Comic Sans MS" charset="0"/>
                </a:rPr>
                <a:t> </a:t>
              </a:r>
              <a:r>
                <a:rPr kumimoji="1" lang="en-US" altLang="zh-CN" sz="1600" b="1">
                  <a:latin typeface="Comic Sans MS" charset="0"/>
                </a:rPr>
                <a:t>Error</a:t>
              </a:r>
            </a:p>
          </p:txBody>
        </p:sp>
        <p:sp>
          <p:nvSpPr>
            <p:cNvPr id="29727" name="Text Box 26"/>
            <p:cNvSpPr txBox="1">
              <a:spLocks noChangeArrowheads="1"/>
            </p:cNvSpPr>
            <p:nvPr/>
          </p:nvSpPr>
          <p:spPr bwMode="auto">
            <a:xfrm>
              <a:off x="3808" y="714"/>
              <a:ext cx="70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1400" b="1">
                  <a:latin typeface="Comic Sans MS" charset="0"/>
                </a:rPr>
                <a:t>Disturbance</a:t>
              </a:r>
            </a:p>
          </p:txBody>
        </p:sp>
        <p:sp>
          <p:nvSpPr>
            <p:cNvPr id="29728" name="Text Box 27"/>
            <p:cNvSpPr txBox="1">
              <a:spLocks noChangeArrowheads="1"/>
            </p:cNvSpPr>
            <p:nvPr/>
          </p:nvSpPr>
          <p:spPr bwMode="auto">
            <a:xfrm>
              <a:off x="4706" y="1119"/>
              <a:ext cx="685"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1600" b="1">
                  <a:latin typeface="Comic Sans MS" charset="0"/>
                </a:rPr>
                <a:t>Controlled</a:t>
              </a:r>
            </a:p>
            <a:p>
              <a:pPr algn="ctr" eaLnBrk="1" hangingPunct="1"/>
              <a:r>
                <a:rPr kumimoji="1" lang="en-US" altLang="zh-CN" sz="1600" b="1">
                  <a:latin typeface="Comic Sans MS" charset="0"/>
                </a:rPr>
                <a:t>variable</a:t>
              </a:r>
            </a:p>
            <a:p>
              <a:pPr algn="ctr" eaLnBrk="1" hangingPunct="1"/>
              <a:endParaRPr kumimoji="1" lang="en-US" altLang="zh-CN" sz="2400" b="1">
                <a:latin typeface="Comic Sans MS" charset="0"/>
              </a:endParaRPr>
            </a:p>
          </p:txBody>
        </p:sp>
        <p:sp>
          <p:nvSpPr>
            <p:cNvPr id="29729" name="Text Box 28"/>
            <p:cNvSpPr txBox="1">
              <a:spLocks noChangeArrowheads="1"/>
            </p:cNvSpPr>
            <p:nvPr/>
          </p:nvSpPr>
          <p:spPr bwMode="auto">
            <a:xfrm>
              <a:off x="3586" y="624"/>
              <a:ext cx="20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2400" b="1">
                  <a:latin typeface="Comic Sans MS" charset="0"/>
                </a:rPr>
                <a:t>n</a:t>
              </a:r>
            </a:p>
          </p:txBody>
        </p:sp>
        <p:sp>
          <p:nvSpPr>
            <p:cNvPr id="29730" name="Text Box 29"/>
            <p:cNvSpPr txBox="1">
              <a:spLocks noChangeArrowheads="1"/>
            </p:cNvSpPr>
            <p:nvPr/>
          </p:nvSpPr>
          <p:spPr bwMode="auto">
            <a:xfrm>
              <a:off x="4564" y="842"/>
              <a:ext cx="20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2400" b="1">
                  <a:latin typeface="Comic Sans MS" charset="0"/>
                </a:rPr>
                <a:t>y</a:t>
              </a:r>
            </a:p>
          </p:txBody>
        </p:sp>
      </p:grpSp>
      <p:cxnSp>
        <p:nvCxnSpPr>
          <p:cNvPr id="102" name="直接箭头连接符 101"/>
          <p:cNvCxnSpPr>
            <a:stCxn id="29709" idx="3"/>
            <a:endCxn id="69" idx="1"/>
          </p:cNvCxnSpPr>
          <p:nvPr/>
        </p:nvCxnSpPr>
        <p:spPr>
          <a:xfrm>
            <a:off x="3869532" y="2085975"/>
            <a:ext cx="464344" cy="1588"/>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a:stCxn id="69" idx="3"/>
            <a:endCxn id="29711" idx="1"/>
          </p:cNvCxnSpPr>
          <p:nvPr/>
        </p:nvCxnSpPr>
        <p:spPr>
          <a:xfrm>
            <a:off x="5649516" y="2085975"/>
            <a:ext cx="447146" cy="1588"/>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29708" name="Text Box 24"/>
          <p:cNvSpPr txBox="1">
            <a:spLocks noChangeArrowheads="1"/>
          </p:cNvSpPr>
          <p:nvPr/>
        </p:nvSpPr>
        <p:spPr bwMode="auto">
          <a:xfrm>
            <a:off x="5747164" y="1643063"/>
            <a:ext cx="344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2400" b="1">
                <a:latin typeface="Comic Sans MS" charset="0"/>
              </a:rPr>
              <a:t>u</a:t>
            </a:r>
          </a:p>
        </p:txBody>
      </p:sp>
      <p:grpSp>
        <p:nvGrpSpPr>
          <p:cNvPr id="29" name="Group 19"/>
          <p:cNvGrpSpPr>
            <a:grpSpLocks/>
          </p:cNvGrpSpPr>
          <p:nvPr/>
        </p:nvGrpSpPr>
        <p:grpSpPr bwMode="auto">
          <a:xfrm>
            <a:off x="1610237" y="4678810"/>
            <a:ext cx="7245482" cy="1357312"/>
            <a:chOff x="1082" y="1962"/>
            <a:chExt cx="3526" cy="823"/>
          </a:xfrm>
        </p:grpSpPr>
        <p:sp>
          <p:nvSpPr>
            <p:cNvPr id="30" name="AutoShape 8"/>
            <p:cNvSpPr>
              <a:spLocks noChangeArrowheads="1"/>
            </p:cNvSpPr>
            <p:nvPr/>
          </p:nvSpPr>
          <p:spPr bwMode="gray">
            <a:xfrm>
              <a:off x="1104" y="1962"/>
              <a:ext cx="3504" cy="823"/>
            </a:xfrm>
            <a:prstGeom prst="roundRect">
              <a:avLst>
                <a:gd name="adj" fmla="val 10889"/>
              </a:avLst>
            </a:prstGeom>
            <a:gradFill rotWithShape="1">
              <a:gsLst>
                <a:gs pos="0">
                  <a:srgbClr val="EEEEEE"/>
                </a:gs>
                <a:gs pos="100000">
                  <a:srgbClr val="DDDDDD"/>
                </a:gs>
              </a:gsLst>
              <a:lin ang="2700000" scaled="1"/>
            </a:gradFill>
            <a:ln w="38100">
              <a:solidFill>
                <a:srgbClr val="FFFFFF"/>
              </a:solidFill>
              <a:round/>
              <a:headEnd/>
              <a:tailEnd/>
            </a:ln>
            <a:effectLst>
              <a:outerShdw blurRad="63500" dist="135003" dir="2928844" algn="ctr" rotWithShape="0">
                <a:srgbClr val="000000">
                  <a:alpha val="50000"/>
                </a:srgbClr>
              </a:outerShdw>
            </a:effectLst>
          </p:spPr>
          <p:txBody>
            <a:bodyPr wrap="none" anchor="ctr"/>
            <a:lstStyle/>
            <a:p>
              <a:endParaRPr lang="zh-CN" altLang="en-US">
                <a:latin typeface="Comic Sans MS" charset="0"/>
              </a:endParaRPr>
            </a:p>
          </p:txBody>
        </p:sp>
        <p:sp>
          <p:nvSpPr>
            <p:cNvPr id="31" name="AutoShape 9"/>
            <p:cNvSpPr>
              <a:spLocks noChangeArrowheads="1"/>
            </p:cNvSpPr>
            <p:nvPr/>
          </p:nvSpPr>
          <p:spPr bwMode="gray">
            <a:xfrm>
              <a:off x="1181" y="2049"/>
              <a:ext cx="669" cy="673"/>
            </a:xfrm>
            <a:prstGeom prst="roundRect">
              <a:avLst>
                <a:gd name="adj" fmla="val 11921"/>
              </a:avLst>
            </a:prstGeom>
            <a:gradFill rotWithShape="1">
              <a:gsLst>
                <a:gs pos="0">
                  <a:srgbClr val="009999"/>
                </a:gs>
                <a:gs pos="100000">
                  <a:srgbClr val="006B6B"/>
                </a:gs>
              </a:gsLst>
              <a:lin ang="5400000" scaled="1"/>
            </a:gradFill>
            <a:ln w="38100">
              <a:solidFill>
                <a:schemeClr val="tx1"/>
              </a:solidFill>
              <a:round/>
              <a:headEnd/>
              <a:tailEnd/>
            </a:ln>
          </p:spPr>
          <p:txBody>
            <a:bodyPr wrap="none" anchor="ctr"/>
            <a:lstStyle/>
            <a:p>
              <a:endParaRPr lang="zh-CN" altLang="en-US">
                <a:latin typeface="Comic Sans MS" charset="0"/>
              </a:endParaRPr>
            </a:p>
          </p:txBody>
        </p:sp>
        <p:sp>
          <p:nvSpPr>
            <p:cNvPr id="32" name="Freeform 10"/>
            <p:cNvSpPr>
              <a:spLocks/>
            </p:cNvSpPr>
            <p:nvPr/>
          </p:nvSpPr>
          <p:spPr bwMode="gray">
            <a:xfrm>
              <a:off x="1223" y="2168"/>
              <a:ext cx="337" cy="337"/>
            </a:xfrm>
            <a:custGeom>
              <a:avLst/>
              <a:gdLst>
                <a:gd name="T0" fmla="*/ 7 w 596"/>
                <a:gd name="T1" fmla="*/ 0 h 598"/>
                <a:gd name="T2" fmla="*/ 0 w 596"/>
                <a:gd name="T3" fmla="*/ 7 h 598"/>
                <a:gd name="T4" fmla="*/ 0 w 596"/>
                <a:gd name="T5" fmla="*/ 33 h 598"/>
                <a:gd name="T6" fmla="*/ 9 w 596"/>
                <a:gd name="T7" fmla="*/ 10 h 598"/>
                <a:gd name="T8" fmla="*/ 34 w 596"/>
                <a:gd name="T9" fmla="*/ 0 h 598"/>
                <a:gd name="T10" fmla="*/ 7 w 596"/>
                <a:gd name="T11" fmla="*/ 0 h 598"/>
                <a:gd name="T12" fmla="*/ 0 60000 65536"/>
                <a:gd name="T13" fmla="*/ 0 60000 65536"/>
                <a:gd name="T14" fmla="*/ 0 60000 65536"/>
                <a:gd name="T15" fmla="*/ 0 60000 65536"/>
                <a:gd name="T16" fmla="*/ 0 60000 65536"/>
                <a:gd name="T17" fmla="*/ 0 60000 65536"/>
                <a:gd name="T18" fmla="*/ 0 w 596"/>
                <a:gd name="T19" fmla="*/ 0 h 598"/>
                <a:gd name="T20" fmla="*/ 596 w 596"/>
                <a:gd name="T21" fmla="*/ 598 h 598"/>
              </a:gdLst>
              <a:ahLst/>
              <a:cxnLst>
                <a:cxn ang="T12">
                  <a:pos x="T0" y="T1"/>
                </a:cxn>
                <a:cxn ang="T13">
                  <a:pos x="T2" y="T3"/>
                </a:cxn>
                <a:cxn ang="T14">
                  <a:pos x="T4" y="T5"/>
                </a:cxn>
                <a:cxn ang="T15">
                  <a:pos x="T6" y="T7"/>
                </a:cxn>
                <a:cxn ang="T16">
                  <a:pos x="T8" y="T9"/>
                </a:cxn>
                <a:cxn ang="T17">
                  <a:pos x="T10" y="T11"/>
                </a:cxn>
              </a:cxnLst>
              <a:rect l="T18" t="T19" r="T20" b="T21"/>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3D4D4"/>
                </a:gs>
                <a:gs pos="100000">
                  <a:srgbClr val="009999">
                    <a:alpha val="0"/>
                  </a:srgbClr>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latin typeface="Comic Sans MS" charset="0"/>
              </a:endParaRPr>
            </a:p>
          </p:txBody>
        </p:sp>
        <p:sp>
          <p:nvSpPr>
            <p:cNvPr id="33" name="Text Box 11"/>
            <p:cNvSpPr txBox="1">
              <a:spLocks noChangeArrowheads="1"/>
            </p:cNvSpPr>
            <p:nvPr/>
          </p:nvSpPr>
          <p:spPr bwMode="gray">
            <a:xfrm>
              <a:off x="1082" y="2266"/>
              <a:ext cx="876"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a:r>
                <a:rPr kumimoji="1" lang="en-US" altLang="zh-CN" b="1">
                  <a:latin typeface="Comic Sans MS" charset="0"/>
                </a:rPr>
                <a:t>Controller</a:t>
              </a:r>
            </a:p>
          </p:txBody>
        </p:sp>
        <p:sp>
          <p:nvSpPr>
            <p:cNvPr id="34" name="Text Box 12"/>
            <p:cNvSpPr txBox="1">
              <a:spLocks noChangeArrowheads="1"/>
            </p:cNvSpPr>
            <p:nvPr/>
          </p:nvSpPr>
          <p:spPr bwMode="gray">
            <a:xfrm>
              <a:off x="1970" y="2145"/>
              <a:ext cx="2576" cy="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r>
                <a:rPr lang="en-US" altLang="zh-CN" sz="2400" b="1">
                  <a:solidFill>
                    <a:srgbClr val="000000"/>
                  </a:solidFill>
                  <a:latin typeface="Comic Sans MS" charset="0"/>
                </a:rPr>
                <a:t>4.Controller</a:t>
              </a:r>
              <a:r>
                <a:rPr lang="en-US" altLang="zh-CN">
                  <a:solidFill>
                    <a:srgbClr val="000000"/>
                  </a:solidFill>
                  <a:latin typeface="Comic Sans MS" charset="0"/>
                </a:rPr>
                <a:t>: </a:t>
              </a:r>
              <a:r>
                <a:rPr lang="en-US" altLang="zh-CN" sz="2000">
                  <a:solidFill>
                    <a:srgbClr val="000000"/>
                  </a:solidFill>
                  <a:latin typeface="Comic Sans MS" charset="0"/>
                </a:rPr>
                <a:t>an agent that can </a:t>
              </a:r>
              <a:r>
                <a:rPr lang="en-US" altLang="zh-CN" sz="2000">
                  <a:solidFill>
                    <a:srgbClr val="9E3611"/>
                  </a:solidFill>
                  <a:latin typeface="Comic Sans MS" charset="0"/>
                </a:rPr>
                <a:t>calculate</a:t>
              </a:r>
              <a:r>
                <a:rPr lang="en-US" altLang="zh-CN" sz="2000">
                  <a:solidFill>
                    <a:srgbClr val="000000"/>
                  </a:solidFill>
                  <a:latin typeface="Comic Sans MS" charset="0"/>
                </a:rPr>
                <a:t> the required control signal.</a:t>
              </a:r>
            </a:p>
          </p:txBody>
        </p:sp>
      </p:grpSp>
      <p:sp>
        <p:nvSpPr>
          <p:cNvPr id="36" name="Title 1"/>
          <p:cNvSpPr txBox="1">
            <a:spLocks/>
          </p:cNvSpPr>
          <p:nvPr/>
        </p:nvSpPr>
        <p:spPr>
          <a:xfrm>
            <a:off x="450546" y="0"/>
            <a:ext cx="8915400" cy="725774"/>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t>Block diagram of </a:t>
            </a:r>
            <a:r>
              <a:rPr lang="en-US" sz="3600" b="1" dirty="0" smtClean="0"/>
              <a:t>output feedback control </a:t>
            </a:r>
            <a:r>
              <a:rPr lang="en-US" sz="3600" b="1" dirty="0"/>
              <a:t>system</a:t>
            </a:r>
          </a:p>
        </p:txBody>
      </p:sp>
    </p:spTree>
    <p:extLst>
      <p:ext uri="{BB962C8B-B14F-4D97-AF65-F5344CB8AC3E}">
        <p14:creationId xmlns:p14="http://schemas.microsoft.com/office/powerpoint/2010/main" val="18005348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99" name="Group 5"/>
          <p:cNvGrpSpPr>
            <a:grpSpLocks/>
          </p:cNvGrpSpPr>
          <p:nvPr/>
        </p:nvGrpSpPr>
        <p:grpSpPr bwMode="auto">
          <a:xfrm>
            <a:off x="266569" y="1285875"/>
            <a:ext cx="9240440" cy="2243138"/>
            <a:chOff x="18" y="624"/>
            <a:chExt cx="5373" cy="1413"/>
          </a:xfrm>
        </p:grpSpPr>
        <p:sp>
          <p:nvSpPr>
            <p:cNvPr id="29709" name="Rectangle 6"/>
            <p:cNvSpPr>
              <a:spLocks noChangeArrowheads="1"/>
            </p:cNvSpPr>
            <p:nvPr/>
          </p:nvSpPr>
          <p:spPr bwMode="auto">
            <a:xfrm>
              <a:off x="1296" y="960"/>
              <a:ext cx="817" cy="336"/>
            </a:xfrm>
            <a:prstGeom prst="rect">
              <a:avLst/>
            </a:prstGeom>
            <a:solidFill>
              <a:srgbClr val="FFFF00"/>
            </a:solidFill>
            <a:ln w="9525">
              <a:solidFill>
                <a:schemeClr val="tx1"/>
              </a:solidFill>
              <a:miter lim="800000"/>
              <a:headEnd/>
              <a:tailEnd/>
            </a:ln>
          </p:spPr>
          <p:txBody>
            <a:bodyPr wrap="none" anchor="ctr"/>
            <a:lstStyle/>
            <a:p>
              <a:pPr algn="ctr"/>
              <a:r>
                <a:rPr kumimoji="1" lang="en-US" altLang="zh-CN" sz="2000" b="1">
                  <a:latin typeface="Comic Sans MS" charset="0"/>
                </a:rPr>
                <a:t>Controller</a:t>
              </a:r>
            </a:p>
          </p:txBody>
        </p:sp>
        <p:sp>
          <p:nvSpPr>
            <p:cNvPr id="69" name="Rectangle 7"/>
            <p:cNvSpPr>
              <a:spLocks noChangeArrowheads="1"/>
            </p:cNvSpPr>
            <p:nvPr/>
          </p:nvSpPr>
          <p:spPr bwMode="auto">
            <a:xfrm>
              <a:off x="2383" y="960"/>
              <a:ext cx="765" cy="336"/>
            </a:xfrm>
            <a:prstGeom prst="rect">
              <a:avLst/>
            </a:prstGeom>
            <a:solidFill>
              <a:schemeClr val="accent5">
                <a:lumMod val="60000"/>
                <a:lumOff val="40000"/>
              </a:schemeClr>
            </a:solidFill>
            <a:ln w="9525">
              <a:solidFill>
                <a:schemeClr val="tx1"/>
              </a:solidFill>
              <a:miter lim="800000"/>
              <a:headEnd/>
              <a:tailEnd/>
            </a:ln>
            <a:effectLst/>
          </p:spPr>
          <p:txBody>
            <a:bodyPr wrap="none" anchor="ctr"/>
            <a:lstStyle/>
            <a:p>
              <a:pPr algn="ctr">
                <a:defRPr/>
              </a:pPr>
              <a:r>
                <a:rPr kumimoji="1" lang="en-US" altLang="zh-CN" sz="2000" b="1">
                  <a:latin typeface="Comic Sans MS" pitchFamily="66" charset="0"/>
                  <a:ea typeface="宋体" pitchFamily="2" charset="-122"/>
                  <a:cs typeface="+mn-cs"/>
                </a:rPr>
                <a:t>Actuator</a:t>
              </a:r>
            </a:p>
          </p:txBody>
        </p:sp>
        <p:sp>
          <p:nvSpPr>
            <p:cNvPr id="29711" name="Rectangle 8"/>
            <p:cNvSpPr>
              <a:spLocks noChangeArrowheads="1"/>
            </p:cNvSpPr>
            <p:nvPr/>
          </p:nvSpPr>
          <p:spPr bwMode="auto">
            <a:xfrm>
              <a:off x="3408" y="960"/>
              <a:ext cx="768" cy="336"/>
            </a:xfrm>
            <a:prstGeom prst="rect">
              <a:avLst/>
            </a:prstGeom>
            <a:solidFill>
              <a:srgbClr val="00B0F0"/>
            </a:solidFill>
            <a:ln w="9525">
              <a:solidFill>
                <a:schemeClr val="tx1"/>
              </a:solidFill>
              <a:miter lim="800000"/>
              <a:headEnd/>
              <a:tailEnd/>
            </a:ln>
          </p:spPr>
          <p:txBody>
            <a:bodyPr wrap="none" anchor="ctr"/>
            <a:lstStyle/>
            <a:p>
              <a:pPr algn="ctr"/>
              <a:r>
                <a:rPr kumimoji="1" lang="en-US" altLang="zh-CN" sz="2000" b="1">
                  <a:solidFill>
                    <a:schemeClr val="bg1"/>
                  </a:solidFill>
                  <a:latin typeface="Comic Sans MS" charset="0"/>
                </a:rPr>
                <a:t>Plant</a:t>
              </a:r>
            </a:p>
          </p:txBody>
        </p:sp>
        <p:sp>
          <p:nvSpPr>
            <p:cNvPr id="29712" name="AutoShape 9"/>
            <p:cNvSpPr>
              <a:spLocks noChangeArrowheads="1"/>
            </p:cNvSpPr>
            <p:nvPr/>
          </p:nvSpPr>
          <p:spPr bwMode="auto">
            <a:xfrm>
              <a:off x="768" y="1056"/>
              <a:ext cx="192" cy="192"/>
            </a:xfrm>
            <a:prstGeom prst="flowChartSummingJunction">
              <a:avLst/>
            </a:prstGeom>
            <a:solidFill>
              <a:schemeClr val="bg1"/>
            </a:solidFill>
            <a:ln w="9525">
              <a:solidFill>
                <a:schemeClr val="tx1"/>
              </a:solidFill>
              <a:round/>
              <a:headEnd/>
              <a:tailEnd/>
            </a:ln>
          </p:spPr>
          <p:txBody>
            <a:bodyPr wrap="none" anchor="ctr"/>
            <a:lstStyle/>
            <a:p>
              <a:endParaRPr lang="zh-CN" altLang="en-US">
                <a:latin typeface="Comic Sans MS" charset="0"/>
              </a:endParaRPr>
            </a:p>
          </p:txBody>
        </p:sp>
        <p:sp>
          <p:nvSpPr>
            <p:cNvPr id="29713" name="Line 10"/>
            <p:cNvSpPr>
              <a:spLocks noChangeShapeType="1"/>
            </p:cNvSpPr>
            <p:nvPr/>
          </p:nvSpPr>
          <p:spPr bwMode="auto">
            <a:xfrm>
              <a:off x="960" y="1152"/>
              <a:ext cx="336" cy="0"/>
            </a:xfrm>
            <a:prstGeom prst="line">
              <a:avLst/>
            </a:prstGeom>
            <a:noFill/>
            <a:ln w="9525">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14" name="Line 11"/>
            <p:cNvSpPr>
              <a:spLocks noChangeShapeType="1"/>
            </p:cNvSpPr>
            <p:nvPr/>
          </p:nvSpPr>
          <p:spPr bwMode="auto">
            <a:xfrm>
              <a:off x="288" y="1152"/>
              <a:ext cx="480" cy="0"/>
            </a:xfrm>
            <a:prstGeom prst="line">
              <a:avLst/>
            </a:prstGeom>
            <a:noFill/>
            <a:ln w="9525">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15" name="Line 14"/>
            <p:cNvSpPr>
              <a:spLocks noChangeShapeType="1"/>
            </p:cNvSpPr>
            <p:nvPr/>
          </p:nvSpPr>
          <p:spPr bwMode="auto">
            <a:xfrm>
              <a:off x="3792" y="624"/>
              <a:ext cx="0"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7" name="Rectangle 15"/>
            <p:cNvSpPr>
              <a:spLocks noChangeArrowheads="1"/>
            </p:cNvSpPr>
            <p:nvPr/>
          </p:nvSpPr>
          <p:spPr bwMode="auto">
            <a:xfrm>
              <a:off x="2158" y="1701"/>
              <a:ext cx="990" cy="336"/>
            </a:xfrm>
            <a:prstGeom prst="rect">
              <a:avLst/>
            </a:prstGeom>
            <a:solidFill>
              <a:schemeClr val="accent4">
                <a:lumMod val="60000"/>
                <a:lumOff val="40000"/>
              </a:schemeClr>
            </a:solidFill>
            <a:ln w="9525">
              <a:solidFill>
                <a:schemeClr val="tx1"/>
              </a:solidFill>
              <a:miter lim="800000"/>
              <a:headEnd/>
              <a:tailEnd/>
            </a:ln>
            <a:effectLst/>
          </p:spPr>
          <p:txBody>
            <a:bodyPr wrap="none" anchor="ctr"/>
            <a:lstStyle/>
            <a:p>
              <a:pPr algn="ctr">
                <a:defRPr/>
              </a:pPr>
              <a:r>
                <a:rPr kumimoji="1" lang="en-US" altLang="zh-CN" sz="2000" b="1">
                  <a:latin typeface="Comic Sans MS" pitchFamily="66" charset="0"/>
                  <a:ea typeface="宋体" pitchFamily="2" charset="-122"/>
                  <a:cs typeface="+mn-cs"/>
                </a:rPr>
                <a:t>Sensor</a:t>
              </a:r>
            </a:p>
          </p:txBody>
        </p:sp>
        <p:sp>
          <p:nvSpPr>
            <p:cNvPr id="29717" name="Line 16"/>
            <p:cNvSpPr>
              <a:spLocks noChangeShapeType="1"/>
            </p:cNvSpPr>
            <p:nvPr/>
          </p:nvSpPr>
          <p:spPr bwMode="auto">
            <a:xfrm>
              <a:off x="4176" y="1104"/>
              <a:ext cx="720" cy="0"/>
            </a:xfrm>
            <a:prstGeom prst="line">
              <a:avLst/>
            </a:prstGeom>
            <a:noFill/>
            <a:ln w="9525">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18" name="Line 17"/>
            <p:cNvSpPr>
              <a:spLocks noChangeShapeType="1"/>
            </p:cNvSpPr>
            <p:nvPr/>
          </p:nvSpPr>
          <p:spPr bwMode="auto">
            <a:xfrm>
              <a:off x="4560" y="1104"/>
              <a:ext cx="0" cy="7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19" name="Line 18"/>
            <p:cNvSpPr>
              <a:spLocks noChangeShapeType="1"/>
            </p:cNvSpPr>
            <p:nvPr/>
          </p:nvSpPr>
          <p:spPr bwMode="auto">
            <a:xfrm flipH="1">
              <a:off x="3168" y="1872"/>
              <a:ext cx="13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20" name="Line 19"/>
            <p:cNvSpPr>
              <a:spLocks noChangeShapeType="1"/>
            </p:cNvSpPr>
            <p:nvPr/>
          </p:nvSpPr>
          <p:spPr bwMode="auto">
            <a:xfrm flipH="1">
              <a:off x="864" y="1872"/>
              <a:ext cx="12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21" name="Line 20"/>
            <p:cNvSpPr>
              <a:spLocks noChangeShapeType="1"/>
            </p:cNvSpPr>
            <p:nvPr/>
          </p:nvSpPr>
          <p:spPr bwMode="auto">
            <a:xfrm flipV="1">
              <a:off x="864" y="1248"/>
              <a:ext cx="0"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22" name="Text Box 21"/>
            <p:cNvSpPr txBox="1">
              <a:spLocks noChangeArrowheads="1"/>
            </p:cNvSpPr>
            <p:nvPr/>
          </p:nvSpPr>
          <p:spPr bwMode="auto">
            <a:xfrm>
              <a:off x="830" y="1226"/>
              <a:ext cx="18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2400">
                  <a:latin typeface="Comic Sans MS" charset="0"/>
                </a:rPr>
                <a:t>-</a:t>
              </a:r>
            </a:p>
          </p:txBody>
        </p:sp>
        <p:sp>
          <p:nvSpPr>
            <p:cNvPr id="29723" name="Text Box 22"/>
            <p:cNvSpPr txBox="1">
              <a:spLocks noChangeArrowheads="1"/>
            </p:cNvSpPr>
            <p:nvPr/>
          </p:nvSpPr>
          <p:spPr bwMode="auto">
            <a:xfrm>
              <a:off x="382" y="864"/>
              <a:ext cx="19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2400" b="1">
                  <a:latin typeface="Comic Sans MS" charset="0"/>
                </a:rPr>
                <a:t>r</a:t>
              </a:r>
            </a:p>
          </p:txBody>
        </p:sp>
        <p:sp>
          <p:nvSpPr>
            <p:cNvPr id="29724" name="Text Box 23"/>
            <p:cNvSpPr txBox="1">
              <a:spLocks noChangeArrowheads="1"/>
            </p:cNvSpPr>
            <p:nvPr/>
          </p:nvSpPr>
          <p:spPr bwMode="auto">
            <a:xfrm>
              <a:off x="18" y="1178"/>
              <a:ext cx="745"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1600" b="1">
                  <a:latin typeface="Comic Sans MS" charset="0"/>
                </a:rPr>
                <a:t>Expected value</a:t>
              </a:r>
            </a:p>
          </p:txBody>
        </p:sp>
        <p:sp>
          <p:nvSpPr>
            <p:cNvPr id="29725" name="Text Box 24"/>
            <p:cNvSpPr txBox="1">
              <a:spLocks noChangeArrowheads="1"/>
            </p:cNvSpPr>
            <p:nvPr/>
          </p:nvSpPr>
          <p:spPr bwMode="auto">
            <a:xfrm>
              <a:off x="964" y="890"/>
              <a:ext cx="20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2400" b="1">
                  <a:latin typeface="Comic Sans MS" charset="0"/>
                </a:rPr>
                <a:t>e</a:t>
              </a:r>
            </a:p>
          </p:txBody>
        </p:sp>
        <p:sp>
          <p:nvSpPr>
            <p:cNvPr id="29726" name="Text Box 25"/>
            <p:cNvSpPr txBox="1">
              <a:spLocks noChangeArrowheads="1"/>
            </p:cNvSpPr>
            <p:nvPr/>
          </p:nvSpPr>
          <p:spPr bwMode="auto">
            <a:xfrm>
              <a:off x="830" y="1248"/>
              <a:ext cx="65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spcBef>
                  <a:spcPct val="50000"/>
                </a:spcBef>
              </a:pPr>
              <a:r>
                <a:rPr kumimoji="1" lang="en-US" altLang="zh-CN" sz="2400" b="1">
                  <a:latin typeface="Comic Sans MS" charset="0"/>
                </a:rPr>
                <a:t> </a:t>
              </a:r>
              <a:r>
                <a:rPr kumimoji="1" lang="en-US" altLang="zh-CN" sz="1600" b="1">
                  <a:latin typeface="Comic Sans MS" charset="0"/>
                </a:rPr>
                <a:t>Error</a:t>
              </a:r>
            </a:p>
          </p:txBody>
        </p:sp>
        <p:sp>
          <p:nvSpPr>
            <p:cNvPr id="29727" name="Text Box 26"/>
            <p:cNvSpPr txBox="1">
              <a:spLocks noChangeArrowheads="1"/>
            </p:cNvSpPr>
            <p:nvPr/>
          </p:nvSpPr>
          <p:spPr bwMode="auto">
            <a:xfrm>
              <a:off x="3808" y="714"/>
              <a:ext cx="70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1400" b="1">
                  <a:latin typeface="Comic Sans MS" charset="0"/>
                </a:rPr>
                <a:t>Disturbance</a:t>
              </a:r>
            </a:p>
          </p:txBody>
        </p:sp>
        <p:sp>
          <p:nvSpPr>
            <p:cNvPr id="29728" name="Text Box 27"/>
            <p:cNvSpPr txBox="1">
              <a:spLocks noChangeArrowheads="1"/>
            </p:cNvSpPr>
            <p:nvPr/>
          </p:nvSpPr>
          <p:spPr bwMode="auto">
            <a:xfrm>
              <a:off x="4706" y="1119"/>
              <a:ext cx="685"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1600" b="1">
                  <a:latin typeface="Comic Sans MS" charset="0"/>
                </a:rPr>
                <a:t>Controlled</a:t>
              </a:r>
            </a:p>
            <a:p>
              <a:pPr algn="ctr" eaLnBrk="1" hangingPunct="1"/>
              <a:r>
                <a:rPr kumimoji="1" lang="en-US" altLang="zh-CN" sz="1600" b="1">
                  <a:latin typeface="Comic Sans MS" charset="0"/>
                </a:rPr>
                <a:t>variable</a:t>
              </a:r>
            </a:p>
            <a:p>
              <a:pPr algn="ctr" eaLnBrk="1" hangingPunct="1"/>
              <a:endParaRPr kumimoji="1" lang="en-US" altLang="zh-CN" sz="2400" b="1">
                <a:latin typeface="Comic Sans MS" charset="0"/>
              </a:endParaRPr>
            </a:p>
          </p:txBody>
        </p:sp>
        <p:sp>
          <p:nvSpPr>
            <p:cNvPr id="29729" name="Text Box 28"/>
            <p:cNvSpPr txBox="1">
              <a:spLocks noChangeArrowheads="1"/>
            </p:cNvSpPr>
            <p:nvPr/>
          </p:nvSpPr>
          <p:spPr bwMode="auto">
            <a:xfrm>
              <a:off x="3586" y="624"/>
              <a:ext cx="20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2400" b="1">
                  <a:latin typeface="Comic Sans MS" charset="0"/>
                </a:rPr>
                <a:t>n</a:t>
              </a:r>
            </a:p>
          </p:txBody>
        </p:sp>
        <p:sp>
          <p:nvSpPr>
            <p:cNvPr id="29730" name="Text Box 29"/>
            <p:cNvSpPr txBox="1">
              <a:spLocks noChangeArrowheads="1"/>
            </p:cNvSpPr>
            <p:nvPr/>
          </p:nvSpPr>
          <p:spPr bwMode="auto">
            <a:xfrm>
              <a:off x="4564" y="842"/>
              <a:ext cx="20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2400" b="1">
                  <a:latin typeface="Comic Sans MS" charset="0"/>
                </a:rPr>
                <a:t>y</a:t>
              </a:r>
            </a:p>
          </p:txBody>
        </p:sp>
      </p:grpSp>
      <p:cxnSp>
        <p:nvCxnSpPr>
          <p:cNvPr id="102" name="直接箭头连接符 101"/>
          <p:cNvCxnSpPr>
            <a:stCxn id="29709" idx="3"/>
            <a:endCxn id="69" idx="1"/>
          </p:cNvCxnSpPr>
          <p:nvPr/>
        </p:nvCxnSpPr>
        <p:spPr>
          <a:xfrm>
            <a:off x="3869532" y="2085975"/>
            <a:ext cx="464344" cy="1588"/>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a:stCxn id="69" idx="3"/>
            <a:endCxn id="29711" idx="1"/>
          </p:cNvCxnSpPr>
          <p:nvPr/>
        </p:nvCxnSpPr>
        <p:spPr>
          <a:xfrm>
            <a:off x="5649516" y="2085975"/>
            <a:ext cx="447146" cy="1588"/>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29708" name="Text Box 24"/>
          <p:cNvSpPr txBox="1">
            <a:spLocks noChangeArrowheads="1"/>
          </p:cNvSpPr>
          <p:nvPr/>
        </p:nvSpPr>
        <p:spPr bwMode="auto">
          <a:xfrm>
            <a:off x="5747164" y="1643063"/>
            <a:ext cx="344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2400" b="1">
                <a:latin typeface="Comic Sans MS" charset="0"/>
              </a:rPr>
              <a:t>u</a:t>
            </a:r>
          </a:p>
        </p:txBody>
      </p:sp>
      <p:sp>
        <p:nvSpPr>
          <p:cNvPr id="29" name="AutoShape 16"/>
          <p:cNvSpPr>
            <a:spLocks noChangeArrowheads="1"/>
          </p:cNvSpPr>
          <p:nvPr/>
        </p:nvSpPr>
        <p:spPr bwMode="gray">
          <a:xfrm>
            <a:off x="1651625" y="4604349"/>
            <a:ext cx="7228284" cy="1214438"/>
          </a:xfrm>
          <a:prstGeom prst="roundRect">
            <a:avLst>
              <a:gd name="adj" fmla="val 10889"/>
            </a:avLst>
          </a:prstGeom>
          <a:gradFill rotWithShape="1">
            <a:gsLst>
              <a:gs pos="0">
                <a:srgbClr val="EEEEEE"/>
              </a:gs>
              <a:gs pos="100000">
                <a:srgbClr val="DDDDDD"/>
              </a:gs>
            </a:gsLst>
            <a:lin ang="2700000" scaled="1"/>
          </a:gradFill>
          <a:ln w="38100">
            <a:solidFill>
              <a:srgbClr val="FFFFFF"/>
            </a:solidFill>
            <a:round/>
            <a:headEnd/>
            <a:tailEnd/>
          </a:ln>
          <a:effectLst>
            <a:outerShdw blurRad="63500" dist="135003" dir="2928844" algn="ctr" rotWithShape="0">
              <a:srgbClr val="000000">
                <a:alpha val="50000"/>
              </a:srgbClr>
            </a:outerShdw>
          </a:effectLst>
        </p:spPr>
        <p:txBody>
          <a:bodyPr wrap="none" anchor="ctr"/>
          <a:lstStyle/>
          <a:p>
            <a:endParaRPr lang="zh-CN" altLang="en-US">
              <a:latin typeface="Comic Sans MS" charset="0"/>
            </a:endParaRPr>
          </a:p>
        </p:txBody>
      </p:sp>
      <p:sp>
        <p:nvSpPr>
          <p:cNvPr id="30" name="AutoShape 17"/>
          <p:cNvSpPr>
            <a:spLocks noChangeArrowheads="1"/>
          </p:cNvSpPr>
          <p:nvPr/>
        </p:nvSpPr>
        <p:spPr bwMode="gray">
          <a:xfrm>
            <a:off x="1800982" y="4828188"/>
            <a:ext cx="1420548" cy="1068387"/>
          </a:xfrm>
          <a:prstGeom prst="roundRect">
            <a:avLst>
              <a:gd name="adj" fmla="val 11921"/>
            </a:avLst>
          </a:prstGeom>
          <a:gradFill rotWithShape="1">
            <a:gsLst>
              <a:gs pos="0">
                <a:srgbClr val="EC941E"/>
              </a:gs>
              <a:gs pos="100000">
                <a:srgbClr val="A56715"/>
              </a:gs>
            </a:gsLst>
            <a:lin ang="5400000" scaled="1"/>
          </a:gradFill>
          <a:ln w="38100">
            <a:solidFill>
              <a:schemeClr val="tx1"/>
            </a:solidFill>
            <a:round/>
            <a:headEnd/>
            <a:tailEnd/>
          </a:ln>
        </p:spPr>
        <p:txBody>
          <a:bodyPr wrap="none" anchor="ctr"/>
          <a:lstStyle/>
          <a:p>
            <a:endParaRPr lang="zh-CN" altLang="en-US">
              <a:latin typeface="Comic Sans MS" charset="0"/>
            </a:endParaRPr>
          </a:p>
        </p:txBody>
      </p:sp>
      <p:sp>
        <p:nvSpPr>
          <p:cNvPr id="31" name="Freeform 18"/>
          <p:cNvSpPr>
            <a:spLocks/>
          </p:cNvSpPr>
          <p:nvPr/>
        </p:nvSpPr>
        <p:spPr bwMode="gray">
          <a:xfrm>
            <a:off x="1856280" y="4793263"/>
            <a:ext cx="615685" cy="534987"/>
          </a:xfrm>
          <a:custGeom>
            <a:avLst/>
            <a:gdLst>
              <a:gd name="T0" fmla="*/ 2147483647 w 596"/>
              <a:gd name="T1" fmla="*/ 0 h 598"/>
              <a:gd name="T2" fmla="*/ 0 w 596"/>
              <a:gd name="T3" fmla="*/ 2147483647 h 598"/>
              <a:gd name="T4" fmla="*/ 0 w 596"/>
              <a:gd name="T5" fmla="*/ 2147483647 h 598"/>
              <a:gd name="T6" fmla="*/ 2147483647 w 596"/>
              <a:gd name="T7" fmla="*/ 2147483647 h 598"/>
              <a:gd name="T8" fmla="*/ 2147483647 w 596"/>
              <a:gd name="T9" fmla="*/ 0 h 598"/>
              <a:gd name="T10" fmla="*/ 2147483647 w 596"/>
              <a:gd name="T11" fmla="*/ 0 h 598"/>
              <a:gd name="T12" fmla="*/ 0 60000 65536"/>
              <a:gd name="T13" fmla="*/ 0 60000 65536"/>
              <a:gd name="T14" fmla="*/ 0 60000 65536"/>
              <a:gd name="T15" fmla="*/ 0 60000 65536"/>
              <a:gd name="T16" fmla="*/ 0 60000 65536"/>
              <a:gd name="T17" fmla="*/ 0 60000 65536"/>
              <a:gd name="T18" fmla="*/ 0 w 596"/>
              <a:gd name="T19" fmla="*/ 0 h 598"/>
              <a:gd name="T20" fmla="*/ 596 w 596"/>
              <a:gd name="T21" fmla="*/ 598 h 598"/>
            </a:gdLst>
            <a:ahLst/>
            <a:cxnLst>
              <a:cxn ang="T12">
                <a:pos x="T0" y="T1"/>
              </a:cxn>
              <a:cxn ang="T13">
                <a:pos x="T2" y="T3"/>
              </a:cxn>
              <a:cxn ang="T14">
                <a:pos x="T4" y="T5"/>
              </a:cxn>
              <a:cxn ang="T15">
                <a:pos x="T6" y="T7"/>
              </a:cxn>
              <a:cxn ang="T16">
                <a:pos x="T8" y="T9"/>
              </a:cxn>
              <a:cxn ang="T17">
                <a:pos x="T10" y="T11"/>
              </a:cxn>
            </a:cxnLst>
            <a:rect l="T18" t="T19" r="T20" b="T21"/>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F6CB92"/>
              </a:gs>
              <a:gs pos="100000">
                <a:srgbClr val="EC941E">
                  <a:alpha val="0"/>
                </a:srgbClr>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latin typeface="Comic Sans MS" charset="0"/>
            </a:endParaRPr>
          </a:p>
        </p:txBody>
      </p:sp>
      <p:sp>
        <p:nvSpPr>
          <p:cNvPr id="32" name="Text Box 19"/>
          <p:cNvSpPr txBox="1">
            <a:spLocks noChangeArrowheads="1"/>
          </p:cNvSpPr>
          <p:nvPr/>
        </p:nvSpPr>
        <p:spPr bwMode="gray">
          <a:xfrm>
            <a:off x="1892879" y="5052025"/>
            <a:ext cx="1170212" cy="369332"/>
          </a:xfrm>
          <a:prstGeom prst="rect">
            <a:avLst/>
          </a:prstGeom>
          <a:noFill/>
          <a:ln w="9525" algn="ctr">
            <a:noFill/>
            <a:miter lim="800000"/>
            <a:headEnd/>
            <a:tailEnd/>
          </a:ln>
          <a:effec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a:r>
              <a:rPr lang="en-US" altLang="zh-CN" b="1">
                <a:solidFill>
                  <a:srgbClr val="FFFFFF"/>
                </a:solidFill>
                <a:effectLst>
                  <a:outerShdw blurRad="38100" dist="38100" dir="2700000" algn="tl">
                    <a:srgbClr val="DDDDDD"/>
                  </a:outerShdw>
                </a:effectLst>
                <a:latin typeface="Comic Sans MS" charset="0"/>
              </a:rPr>
              <a:t>Actuator</a:t>
            </a:r>
          </a:p>
        </p:txBody>
      </p:sp>
      <p:sp>
        <p:nvSpPr>
          <p:cNvPr id="33" name="Text Box 20"/>
          <p:cNvSpPr txBox="1">
            <a:spLocks noChangeArrowheads="1"/>
          </p:cNvSpPr>
          <p:nvPr/>
        </p:nvSpPr>
        <p:spPr bwMode="gray">
          <a:xfrm>
            <a:off x="3354218" y="4548787"/>
            <a:ext cx="54483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r>
              <a:rPr lang="en-US" altLang="zh-CN" sz="2400" b="1">
                <a:solidFill>
                  <a:srgbClr val="000000"/>
                </a:solidFill>
                <a:latin typeface="Comic Sans MS" charset="0"/>
              </a:rPr>
              <a:t>5.Actuator</a:t>
            </a:r>
            <a:r>
              <a:rPr lang="en-US" altLang="zh-CN">
                <a:latin typeface="Comic Sans MS" charset="0"/>
              </a:rPr>
              <a:t>: </a:t>
            </a:r>
            <a:r>
              <a:rPr lang="en-US" altLang="zh-CN" sz="2000">
                <a:latin typeface="Comic Sans MS" charset="0"/>
              </a:rPr>
              <a:t>a mechanical device that </a:t>
            </a:r>
            <a:r>
              <a:rPr lang="en-US" altLang="zh-CN" sz="2000">
                <a:solidFill>
                  <a:srgbClr val="9E3611"/>
                </a:solidFill>
                <a:latin typeface="Comic Sans MS" charset="0"/>
              </a:rPr>
              <a:t>takes energy</a:t>
            </a:r>
            <a:r>
              <a:rPr lang="en-US" altLang="zh-CN" sz="2000">
                <a:latin typeface="Comic Sans MS" charset="0"/>
              </a:rPr>
              <a:t>, usually created by air, electricity, or liquid, and </a:t>
            </a:r>
            <a:r>
              <a:rPr lang="en-US" altLang="zh-CN" sz="2000">
                <a:solidFill>
                  <a:srgbClr val="9E3611"/>
                </a:solidFill>
                <a:latin typeface="Comic Sans MS" charset="0"/>
              </a:rPr>
              <a:t>converts that into </a:t>
            </a:r>
            <a:r>
              <a:rPr lang="en-US" altLang="zh-CN" sz="2000">
                <a:latin typeface="Comic Sans MS" charset="0"/>
              </a:rPr>
              <a:t>some kind of </a:t>
            </a:r>
            <a:r>
              <a:rPr lang="en-US" altLang="zh-CN" sz="2000">
                <a:solidFill>
                  <a:srgbClr val="9E3611"/>
                </a:solidFill>
                <a:latin typeface="Comic Sans MS" charset="0"/>
              </a:rPr>
              <a:t>motion</a:t>
            </a:r>
            <a:r>
              <a:rPr lang="en-US" altLang="zh-CN" sz="2000">
                <a:latin typeface="Comic Sans MS" charset="0"/>
              </a:rPr>
              <a:t>.</a:t>
            </a:r>
            <a:endParaRPr lang="en-US" altLang="zh-CN" sz="2000">
              <a:solidFill>
                <a:srgbClr val="000000"/>
              </a:solidFill>
              <a:latin typeface="Comic Sans MS" charset="0"/>
            </a:endParaRPr>
          </a:p>
        </p:txBody>
      </p:sp>
      <p:sp>
        <p:nvSpPr>
          <p:cNvPr id="34" name="Title 1"/>
          <p:cNvSpPr txBox="1">
            <a:spLocks/>
          </p:cNvSpPr>
          <p:nvPr/>
        </p:nvSpPr>
        <p:spPr>
          <a:xfrm>
            <a:off x="450546" y="0"/>
            <a:ext cx="8915400" cy="725774"/>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t>Block diagram of </a:t>
            </a:r>
            <a:r>
              <a:rPr lang="en-US" sz="3600" b="1" dirty="0" smtClean="0"/>
              <a:t>output feedback control </a:t>
            </a:r>
            <a:r>
              <a:rPr lang="en-US" sz="3600" b="1" dirty="0"/>
              <a:t>system</a:t>
            </a:r>
          </a:p>
        </p:txBody>
      </p:sp>
    </p:spTree>
    <p:extLst>
      <p:ext uri="{BB962C8B-B14F-4D97-AF65-F5344CB8AC3E}">
        <p14:creationId xmlns:p14="http://schemas.microsoft.com/office/powerpoint/2010/main" val="4192057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p:bldP spid="3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99" name="Group 5"/>
          <p:cNvGrpSpPr>
            <a:grpSpLocks/>
          </p:cNvGrpSpPr>
          <p:nvPr/>
        </p:nvGrpSpPr>
        <p:grpSpPr bwMode="auto">
          <a:xfrm>
            <a:off x="266569" y="1285875"/>
            <a:ext cx="9240440" cy="2243138"/>
            <a:chOff x="18" y="624"/>
            <a:chExt cx="5373" cy="1413"/>
          </a:xfrm>
        </p:grpSpPr>
        <p:sp>
          <p:nvSpPr>
            <p:cNvPr id="29709" name="Rectangle 6"/>
            <p:cNvSpPr>
              <a:spLocks noChangeArrowheads="1"/>
            </p:cNvSpPr>
            <p:nvPr/>
          </p:nvSpPr>
          <p:spPr bwMode="auto">
            <a:xfrm>
              <a:off x="1296" y="960"/>
              <a:ext cx="817" cy="336"/>
            </a:xfrm>
            <a:prstGeom prst="rect">
              <a:avLst/>
            </a:prstGeom>
            <a:solidFill>
              <a:srgbClr val="FFFF00"/>
            </a:solidFill>
            <a:ln w="9525">
              <a:solidFill>
                <a:schemeClr val="tx1"/>
              </a:solidFill>
              <a:miter lim="800000"/>
              <a:headEnd/>
              <a:tailEnd/>
            </a:ln>
          </p:spPr>
          <p:txBody>
            <a:bodyPr wrap="none" anchor="ctr"/>
            <a:lstStyle/>
            <a:p>
              <a:pPr algn="ctr"/>
              <a:r>
                <a:rPr kumimoji="1" lang="en-US" altLang="zh-CN" sz="2000" b="1">
                  <a:latin typeface="Comic Sans MS" charset="0"/>
                </a:rPr>
                <a:t>Controller</a:t>
              </a:r>
            </a:p>
          </p:txBody>
        </p:sp>
        <p:sp>
          <p:nvSpPr>
            <p:cNvPr id="69" name="Rectangle 7"/>
            <p:cNvSpPr>
              <a:spLocks noChangeArrowheads="1"/>
            </p:cNvSpPr>
            <p:nvPr/>
          </p:nvSpPr>
          <p:spPr bwMode="auto">
            <a:xfrm>
              <a:off x="2383" y="960"/>
              <a:ext cx="765" cy="336"/>
            </a:xfrm>
            <a:prstGeom prst="rect">
              <a:avLst/>
            </a:prstGeom>
            <a:solidFill>
              <a:schemeClr val="accent5">
                <a:lumMod val="60000"/>
                <a:lumOff val="40000"/>
              </a:schemeClr>
            </a:solidFill>
            <a:ln w="9525">
              <a:solidFill>
                <a:schemeClr val="tx1"/>
              </a:solidFill>
              <a:miter lim="800000"/>
              <a:headEnd/>
              <a:tailEnd/>
            </a:ln>
            <a:effectLst/>
          </p:spPr>
          <p:txBody>
            <a:bodyPr wrap="none" anchor="ctr"/>
            <a:lstStyle/>
            <a:p>
              <a:pPr algn="ctr">
                <a:defRPr/>
              </a:pPr>
              <a:r>
                <a:rPr kumimoji="1" lang="en-US" altLang="zh-CN" sz="2000" b="1">
                  <a:latin typeface="Comic Sans MS" pitchFamily="66" charset="0"/>
                  <a:ea typeface="宋体" pitchFamily="2" charset="-122"/>
                  <a:cs typeface="+mn-cs"/>
                </a:rPr>
                <a:t>Actuator</a:t>
              </a:r>
            </a:p>
          </p:txBody>
        </p:sp>
        <p:sp>
          <p:nvSpPr>
            <p:cNvPr id="29711" name="Rectangle 8"/>
            <p:cNvSpPr>
              <a:spLocks noChangeArrowheads="1"/>
            </p:cNvSpPr>
            <p:nvPr/>
          </p:nvSpPr>
          <p:spPr bwMode="auto">
            <a:xfrm>
              <a:off x="3408" y="960"/>
              <a:ext cx="768" cy="336"/>
            </a:xfrm>
            <a:prstGeom prst="rect">
              <a:avLst/>
            </a:prstGeom>
            <a:solidFill>
              <a:srgbClr val="00B0F0"/>
            </a:solidFill>
            <a:ln w="9525">
              <a:solidFill>
                <a:schemeClr val="tx1"/>
              </a:solidFill>
              <a:miter lim="800000"/>
              <a:headEnd/>
              <a:tailEnd/>
            </a:ln>
          </p:spPr>
          <p:txBody>
            <a:bodyPr wrap="none" anchor="ctr"/>
            <a:lstStyle/>
            <a:p>
              <a:pPr algn="ctr"/>
              <a:r>
                <a:rPr kumimoji="1" lang="en-US" altLang="zh-CN" sz="2000" b="1">
                  <a:solidFill>
                    <a:schemeClr val="bg1"/>
                  </a:solidFill>
                  <a:latin typeface="Comic Sans MS" charset="0"/>
                </a:rPr>
                <a:t>Plant</a:t>
              </a:r>
            </a:p>
          </p:txBody>
        </p:sp>
        <p:sp>
          <p:nvSpPr>
            <p:cNvPr id="29712" name="AutoShape 9"/>
            <p:cNvSpPr>
              <a:spLocks noChangeArrowheads="1"/>
            </p:cNvSpPr>
            <p:nvPr/>
          </p:nvSpPr>
          <p:spPr bwMode="auto">
            <a:xfrm>
              <a:off x="768" y="1056"/>
              <a:ext cx="192" cy="192"/>
            </a:xfrm>
            <a:prstGeom prst="flowChartSummingJunction">
              <a:avLst/>
            </a:prstGeom>
            <a:solidFill>
              <a:schemeClr val="bg1"/>
            </a:solidFill>
            <a:ln w="9525">
              <a:solidFill>
                <a:schemeClr val="tx1"/>
              </a:solidFill>
              <a:round/>
              <a:headEnd/>
              <a:tailEnd/>
            </a:ln>
          </p:spPr>
          <p:txBody>
            <a:bodyPr wrap="none" anchor="ctr"/>
            <a:lstStyle/>
            <a:p>
              <a:endParaRPr lang="zh-CN" altLang="en-US">
                <a:latin typeface="Comic Sans MS" charset="0"/>
              </a:endParaRPr>
            </a:p>
          </p:txBody>
        </p:sp>
        <p:sp>
          <p:nvSpPr>
            <p:cNvPr id="29713" name="Line 10"/>
            <p:cNvSpPr>
              <a:spLocks noChangeShapeType="1"/>
            </p:cNvSpPr>
            <p:nvPr/>
          </p:nvSpPr>
          <p:spPr bwMode="auto">
            <a:xfrm>
              <a:off x="960" y="1152"/>
              <a:ext cx="336" cy="0"/>
            </a:xfrm>
            <a:prstGeom prst="line">
              <a:avLst/>
            </a:prstGeom>
            <a:noFill/>
            <a:ln w="9525">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14" name="Line 11"/>
            <p:cNvSpPr>
              <a:spLocks noChangeShapeType="1"/>
            </p:cNvSpPr>
            <p:nvPr/>
          </p:nvSpPr>
          <p:spPr bwMode="auto">
            <a:xfrm>
              <a:off x="288" y="1152"/>
              <a:ext cx="480" cy="0"/>
            </a:xfrm>
            <a:prstGeom prst="line">
              <a:avLst/>
            </a:prstGeom>
            <a:noFill/>
            <a:ln w="9525">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15" name="Line 14"/>
            <p:cNvSpPr>
              <a:spLocks noChangeShapeType="1"/>
            </p:cNvSpPr>
            <p:nvPr/>
          </p:nvSpPr>
          <p:spPr bwMode="auto">
            <a:xfrm>
              <a:off x="3792" y="624"/>
              <a:ext cx="0"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7" name="Rectangle 15"/>
            <p:cNvSpPr>
              <a:spLocks noChangeArrowheads="1"/>
            </p:cNvSpPr>
            <p:nvPr/>
          </p:nvSpPr>
          <p:spPr bwMode="auto">
            <a:xfrm>
              <a:off x="2158" y="1701"/>
              <a:ext cx="990" cy="336"/>
            </a:xfrm>
            <a:prstGeom prst="rect">
              <a:avLst/>
            </a:prstGeom>
            <a:solidFill>
              <a:schemeClr val="accent4">
                <a:lumMod val="60000"/>
                <a:lumOff val="40000"/>
              </a:schemeClr>
            </a:solidFill>
            <a:ln w="9525">
              <a:solidFill>
                <a:schemeClr val="tx1"/>
              </a:solidFill>
              <a:miter lim="800000"/>
              <a:headEnd/>
              <a:tailEnd/>
            </a:ln>
            <a:effectLst/>
          </p:spPr>
          <p:txBody>
            <a:bodyPr wrap="none" anchor="ctr"/>
            <a:lstStyle/>
            <a:p>
              <a:pPr algn="ctr">
                <a:defRPr/>
              </a:pPr>
              <a:r>
                <a:rPr kumimoji="1" lang="en-US" altLang="zh-CN" sz="2000" b="1">
                  <a:latin typeface="Comic Sans MS" pitchFamily="66" charset="0"/>
                  <a:ea typeface="宋体" pitchFamily="2" charset="-122"/>
                  <a:cs typeface="+mn-cs"/>
                </a:rPr>
                <a:t>Sensor</a:t>
              </a:r>
            </a:p>
          </p:txBody>
        </p:sp>
        <p:sp>
          <p:nvSpPr>
            <p:cNvPr id="29717" name="Line 16"/>
            <p:cNvSpPr>
              <a:spLocks noChangeShapeType="1"/>
            </p:cNvSpPr>
            <p:nvPr/>
          </p:nvSpPr>
          <p:spPr bwMode="auto">
            <a:xfrm>
              <a:off x="4176" y="1104"/>
              <a:ext cx="720" cy="0"/>
            </a:xfrm>
            <a:prstGeom prst="line">
              <a:avLst/>
            </a:prstGeom>
            <a:noFill/>
            <a:ln w="9525">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18" name="Line 17"/>
            <p:cNvSpPr>
              <a:spLocks noChangeShapeType="1"/>
            </p:cNvSpPr>
            <p:nvPr/>
          </p:nvSpPr>
          <p:spPr bwMode="auto">
            <a:xfrm>
              <a:off x="4560" y="1104"/>
              <a:ext cx="0" cy="7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19" name="Line 18"/>
            <p:cNvSpPr>
              <a:spLocks noChangeShapeType="1"/>
            </p:cNvSpPr>
            <p:nvPr/>
          </p:nvSpPr>
          <p:spPr bwMode="auto">
            <a:xfrm flipH="1">
              <a:off x="3168" y="1872"/>
              <a:ext cx="13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20" name="Line 19"/>
            <p:cNvSpPr>
              <a:spLocks noChangeShapeType="1"/>
            </p:cNvSpPr>
            <p:nvPr/>
          </p:nvSpPr>
          <p:spPr bwMode="auto">
            <a:xfrm flipH="1">
              <a:off x="864" y="1872"/>
              <a:ext cx="12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21" name="Line 20"/>
            <p:cNvSpPr>
              <a:spLocks noChangeShapeType="1"/>
            </p:cNvSpPr>
            <p:nvPr/>
          </p:nvSpPr>
          <p:spPr bwMode="auto">
            <a:xfrm flipV="1">
              <a:off x="864" y="1248"/>
              <a:ext cx="0"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22" name="Text Box 21"/>
            <p:cNvSpPr txBox="1">
              <a:spLocks noChangeArrowheads="1"/>
            </p:cNvSpPr>
            <p:nvPr/>
          </p:nvSpPr>
          <p:spPr bwMode="auto">
            <a:xfrm>
              <a:off x="830" y="1226"/>
              <a:ext cx="18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2400">
                  <a:latin typeface="Comic Sans MS" charset="0"/>
                </a:rPr>
                <a:t>-</a:t>
              </a:r>
            </a:p>
          </p:txBody>
        </p:sp>
        <p:sp>
          <p:nvSpPr>
            <p:cNvPr id="29723" name="Text Box 22"/>
            <p:cNvSpPr txBox="1">
              <a:spLocks noChangeArrowheads="1"/>
            </p:cNvSpPr>
            <p:nvPr/>
          </p:nvSpPr>
          <p:spPr bwMode="auto">
            <a:xfrm>
              <a:off x="382" y="864"/>
              <a:ext cx="19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2400" b="1">
                  <a:latin typeface="Comic Sans MS" charset="0"/>
                </a:rPr>
                <a:t>r</a:t>
              </a:r>
            </a:p>
          </p:txBody>
        </p:sp>
        <p:sp>
          <p:nvSpPr>
            <p:cNvPr id="29724" name="Text Box 23"/>
            <p:cNvSpPr txBox="1">
              <a:spLocks noChangeArrowheads="1"/>
            </p:cNvSpPr>
            <p:nvPr/>
          </p:nvSpPr>
          <p:spPr bwMode="auto">
            <a:xfrm>
              <a:off x="18" y="1178"/>
              <a:ext cx="745"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1600" b="1">
                  <a:latin typeface="Comic Sans MS" charset="0"/>
                </a:rPr>
                <a:t>Expected value</a:t>
              </a:r>
            </a:p>
          </p:txBody>
        </p:sp>
        <p:sp>
          <p:nvSpPr>
            <p:cNvPr id="29725" name="Text Box 24"/>
            <p:cNvSpPr txBox="1">
              <a:spLocks noChangeArrowheads="1"/>
            </p:cNvSpPr>
            <p:nvPr/>
          </p:nvSpPr>
          <p:spPr bwMode="auto">
            <a:xfrm>
              <a:off x="964" y="890"/>
              <a:ext cx="20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2400" b="1">
                  <a:latin typeface="Comic Sans MS" charset="0"/>
                </a:rPr>
                <a:t>e</a:t>
              </a:r>
            </a:p>
          </p:txBody>
        </p:sp>
        <p:sp>
          <p:nvSpPr>
            <p:cNvPr id="29726" name="Text Box 25"/>
            <p:cNvSpPr txBox="1">
              <a:spLocks noChangeArrowheads="1"/>
            </p:cNvSpPr>
            <p:nvPr/>
          </p:nvSpPr>
          <p:spPr bwMode="auto">
            <a:xfrm>
              <a:off x="830" y="1248"/>
              <a:ext cx="65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spcBef>
                  <a:spcPct val="50000"/>
                </a:spcBef>
              </a:pPr>
              <a:r>
                <a:rPr kumimoji="1" lang="en-US" altLang="zh-CN" sz="2400" b="1">
                  <a:latin typeface="Comic Sans MS" charset="0"/>
                </a:rPr>
                <a:t> </a:t>
              </a:r>
              <a:r>
                <a:rPr kumimoji="1" lang="en-US" altLang="zh-CN" sz="1600" b="1">
                  <a:latin typeface="Comic Sans MS" charset="0"/>
                </a:rPr>
                <a:t>Error</a:t>
              </a:r>
            </a:p>
          </p:txBody>
        </p:sp>
        <p:sp>
          <p:nvSpPr>
            <p:cNvPr id="29727" name="Text Box 26"/>
            <p:cNvSpPr txBox="1">
              <a:spLocks noChangeArrowheads="1"/>
            </p:cNvSpPr>
            <p:nvPr/>
          </p:nvSpPr>
          <p:spPr bwMode="auto">
            <a:xfrm>
              <a:off x="3808" y="714"/>
              <a:ext cx="70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1400" b="1">
                  <a:latin typeface="Comic Sans MS" charset="0"/>
                </a:rPr>
                <a:t>Disturbance</a:t>
              </a:r>
            </a:p>
          </p:txBody>
        </p:sp>
        <p:sp>
          <p:nvSpPr>
            <p:cNvPr id="29728" name="Text Box 27"/>
            <p:cNvSpPr txBox="1">
              <a:spLocks noChangeArrowheads="1"/>
            </p:cNvSpPr>
            <p:nvPr/>
          </p:nvSpPr>
          <p:spPr bwMode="auto">
            <a:xfrm>
              <a:off x="4706" y="1119"/>
              <a:ext cx="685"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1600" b="1">
                  <a:latin typeface="Comic Sans MS" charset="0"/>
                </a:rPr>
                <a:t>Controlled</a:t>
              </a:r>
            </a:p>
            <a:p>
              <a:pPr algn="ctr" eaLnBrk="1" hangingPunct="1"/>
              <a:r>
                <a:rPr kumimoji="1" lang="en-US" altLang="zh-CN" sz="1600" b="1">
                  <a:latin typeface="Comic Sans MS" charset="0"/>
                </a:rPr>
                <a:t>variable</a:t>
              </a:r>
            </a:p>
            <a:p>
              <a:pPr algn="ctr" eaLnBrk="1" hangingPunct="1"/>
              <a:endParaRPr kumimoji="1" lang="en-US" altLang="zh-CN" sz="2400" b="1">
                <a:latin typeface="Comic Sans MS" charset="0"/>
              </a:endParaRPr>
            </a:p>
          </p:txBody>
        </p:sp>
        <p:sp>
          <p:nvSpPr>
            <p:cNvPr id="29729" name="Text Box 28"/>
            <p:cNvSpPr txBox="1">
              <a:spLocks noChangeArrowheads="1"/>
            </p:cNvSpPr>
            <p:nvPr/>
          </p:nvSpPr>
          <p:spPr bwMode="auto">
            <a:xfrm>
              <a:off x="3586" y="624"/>
              <a:ext cx="20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2400" b="1">
                  <a:latin typeface="Comic Sans MS" charset="0"/>
                </a:rPr>
                <a:t>n</a:t>
              </a:r>
            </a:p>
          </p:txBody>
        </p:sp>
        <p:sp>
          <p:nvSpPr>
            <p:cNvPr id="29730" name="Text Box 29"/>
            <p:cNvSpPr txBox="1">
              <a:spLocks noChangeArrowheads="1"/>
            </p:cNvSpPr>
            <p:nvPr/>
          </p:nvSpPr>
          <p:spPr bwMode="auto">
            <a:xfrm>
              <a:off x="4564" y="842"/>
              <a:ext cx="20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2400" b="1">
                  <a:latin typeface="Comic Sans MS" charset="0"/>
                </a:rPr>
                <a:t>y</a:t>
              </a:r>
            </a:p>
          </p:txBody>
        </p:sp>
      </p:grpSp>
      <p:cxnSp>
        <p:nvCxnSpPr>
          <p:cNvPr id="102" name="直接箭头连接符 101"/>
          <p:cNvCxnSpPr>
            <a:stCxn id="29709" idx="3"/>
            <a:endCxn id="69" idx="1"/>
          </p:cNvCxnSpPr>
          <p:nvPr/>
        </p:nvCxnSpPr>
        <p:spPr>
          <a:xfrm>
            <a:off x="3869532" y="2085975"/>
            <a:ext cx="464344" cy="1588"/>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a:stCxn id="69" idx="3"/>
            <a:endCxn id="29711" idx="1"/>
          </p:cNvCxnSpPr>
          <p:nvPr/>
        </p:nvCxnSpPr>
        <p:spPr>
          <a:xfrm>
            <a:off x="5649516" y="2085975"/>
            <a:ext cx="447146" cy="1588"/>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29708" name="Text Box 24"/>
          <p:cNvSpPr txBox="1">
            <a:spLocks noChangeArrowheads="1"/>
          </p:cNvSpPr>
          <p:nvPr/>
        </p:nvSpPr>
        <p:spPr bwMode="auto">
          <a:xfrm>
            <a:off x="5747164" y="1643063"/>
            <a:ext cx="344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2400" b="1">
                <a:latin typeface="Comic Sans MS" charset="0"/>
              </a:rPr>
              <a:t>u</a:t>
            </a:r>
          </a:p>
        </p:txBody>
      </p:sp>
      <p:grpSp>
        <p:nvGrpSpPr>
          <p:cNvPr id="29" name="Group 19"/>
          <p:cNvGrpSpPr>
            <a:grpSpLocks/>
          </p:cNvGrpSpPr>
          <p:nvPr/>
        </p:nvGrpSpPr>
        <p:grpSpPr bwMode="auto">
          <a:xfrm>
            <a:off x="1456071" y="4557339"/>
            <a:ext cx="7228284" cy="1371600"/>
            <a:chOff x="1091" y="2011"/>
            <a:chExt cx="3517" cy="930"/>
          </a:xfrm>
        </p:grpSpPr>
        <p:sp>
          <p:nvSpPr>
            <p:cNvPr id="30" name="AutoShape 8"/>
            <p:cNvSpPr>
              <a:spLocks noChangeArrowheads="1"/>
            </p:cNvSpPr>
            <p:nvPr/>
          </p:nvSpPr>
          <p:spPr bwMode="gray">
            <a:xfrm>
              <a:off x="1104" y="2049"/>
              <a:ext cx="3504" cy="823"/>
            </a:xfrm>
            <a:prstGeom prst="roundRect">
              <a:avLst>
                <a:gd name="adj" fmla="val 10889"/>
              </a:avLst>
            </a:prstGeom>
            <a:gradFill rotWithShape="1">
              <a:gsLst>
                <a:gs pos="0">
                  <a:srgbClr val="EEEEEE"/>
                </a:gs>
                <a:gs pos="100000">
                  <a:srgbClr val="DDDDDD"/>
                </a:gs>
              </a:gsLst>
              <a:lin ang="2700000" scaled="1"/>
            </a:gradFill>
            <a:ln w="38100">
              <a:solidFill>
                <a:srgbClr val="FFFFFF"/>
              </a:solidFill>
              <a:round/>
              <a:headEnd/>
              <a:tailEnd/>
            </a:ln>
            <a:effectLst>
              <a:outerShdw blurRad="63500" dist="135003" dir="2928844" algn="ctr" rotWithShape="0">
                <a:srgbClr val="000000">
                  <a:alpha val="50000"/>
                </a:srgbClr>
              </a:outerShdw>
            </a:effectLst>
          </p:spPr>
          <p:txBody>
            <a:bodyPr wrap="none" anchor="ctr"/>
            <a:lstStyle/>
            <a:p>
              <a:endParaRPr lang="zh-CN" altLang="en-US">
                <a:latin typeface="Comic Sans MS" charset="0"/>
              </a:endParaRPr>
            </a:p>
          </p:txBody>
        </p:sp>
        <p:sp>
          <p:nvSpPr>
            <p:cNvPr id="31" name="AutoShape 9"/>
            <p:cNvSpPr>
              <a:spLocks noChangeArrowheads="1"/>
            </p:cNvSpPr>
            <p:nvPr/>
          </p:nvSpPr>
          <p:spPr bwMode="gray">
            <a:xfrm>
              <a:off x="1181" y="2125"/>
              <a:ext cx="669" cy="673"/>
            </a:xfrm>
            <a:prstGeom prst="roundRect">
              <a:avLst>
                <a:gd name="adj" fmla="val 11921"/>
              </a:avLst>
            </a:prstGeom>
            <a:gradFill rotWithShape="1">
              <a:gsLst>
                <a:gs pos="0">
                  <a:srgbClr val="009999"/>
                </a:gs>
                <a:gs pos="100000">
                  <a:srgbClr val="006B6B"/>
                </a:gs>
              </a:gsLst>
              <a:lin ang="5400000" scaled="1"/>
            </a:gradFill>
            <a:ln w="38100">
              <a:solidFill>
                <a:schemeClr val="tx1"/>
              </a:solidFill>
              <a:round/>
              <a:headEnd/>
              <a:tailEnd/>
            </a:ln>
          </p:spPr>
          <p:txBody>
            <a:bodyPr wrap="none" anchor="ctr"/>
            <a:lstStyle/>
            <a:p>
              <a:endParaRPr lang="zh-CN" altLang="en-US">
                <a:latin typeface="Comic Sans MS" charset="0"/>
              </a:endParaRPr>
            </a:p>
          </p:txBody>
        </p:sp>
        <p:sp>
          <p:nvSpPr>
            <p:cNvPr id="32" name="Freeform 10"/>
            <p:cNvSpPr>
              <a:spLocks/>
            </p:cNvSpPr>
            <p:nvPr/>
          </p:nvSpPr>
          <p:spPr bwMode="gray">
            <a:xfrm>
              <a:off x="1223" y="2168"/>
              <a:ext cx="337" cy="337"/>
            </a:xfrm>
            <a:custGeom>
              <a:avLst/>
              <a:gdLst>
                <a:gd name="T0" fmla="*/ 7 w 596"/>
                <a:gd name="T1" fmla="*/ 0 h 598"/>
                <a:gd name="T2" fmla="*/ 0 w 596"/>
                <a:gd name="T3" fmla="*/ 7 h 598"/>
                <a:gd name="T4" fmla="*/ 0 w 596"/>
                <a:gd name="T5" fmla="*/ 33 h 598"/>
                <a:gd name="T6" fmla="*/ 9 w 596"/>
                <a:gd name="T7" fmla="*/ 10 h 598"/>
                <a:gd name="T8" fmla="*/ 34 w 596"/>
                <a:gd name="T9" fmla="*/ 0 h 598"/>
                <a:gd name="T10" fmla="*/ 7 w 596"/>
                <a:gd name="T11" fmla="*/ 0 h 598"/>
                <a:gd name="T12" fmla="*/ 0 60000 65536"/>
                <a:gd name="T13" fmla="*/ 0 60000 65536"/>
                <a:gd name="T14" fmla="*/ 0 60000 65536"/>
                <a:gd name="T15" fmla="*/ 0 60000 65536"/>
                <a:gd name="T16" fmla="*/ 0 60000 65536"/>
                <a:gd name="T17" fmla="*/ 0 60000 65536"/>
                <a:gd name="T18" fmla="*/ 0 w 596"/>
                <a:gd name="T19" fmla="*/ 0 h 598"/>
                <a:gd name="T20" fmla="*/ 596 w 596"/>
                <a:gd name="T21" fmla="*/ 598 h 598"/>
              </a:gdLst>
              <a:ahLst/>
              <a:cxnLst>
                <a:cxn ang="T12">
                  <a:pos x="T0" y="T1"/>
                </a:cxn>
                <a:cxn ang="T13">
                  <a:pos x="T2" y="T3"/>
                </a:cxn>
                <a:cxn ang="T14">
                  <a:pos x="T4" y="T5"/>
                </a:cxn>
                <a:cxn ang="T15">
                  <a:pos x="T6" y="T7"/>
                </a:cxn>
                <a:cxn ang="T16">
                  <a:pos x="T8" y="T9"/>
                </a:cxn>
                <a:cxn ang="T17">
                  <a:pos x="T10" y="T11"/>
                </a:cxn>
              </a:cxnLst>
              <a:rect l="T18" t="T19" r="T20" b="T21"/>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93D4D4"/>
                </a:gs>
                <a:gs pos="100000">
                  <a:srgbClr val="009999">
                    <a:alpha val="0"/>
                  </a:srgbClr>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latin typeface="Comic Sans MS" charset="0"/>
              </a:endParaRPr>
            </a:p>
          </p:txBody>
        </p:sp>
        <p:sp>
          <p:nvSpPr>
            <p:cNvPr id="33" name="Text Box 11"/>
            <p:cNvSpPr txBox="1">
              <a:spLocks noChangeArrowheads="1"/>
            </p:cNvSpPr>
            <p:nvPr/>
          </p:nvSpPr>
          <p:spPr bwMode="gray">
            <a:xfrm>
              <a:off x="1091" y="2350"/>
              <a:ext cx="8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a:r>
                <a:rPr kumimoji="1" lang="en-US" altLang="zh-CN" b="1" dirty="0">
                  <a:latin typeface="Comic Sans MS" charset="0"/>
                </a:rPr>
                <a:t>Sensor</a:t>
              </a:r>
            </a:p>
          </p:txBody>
        </p:sp>
        <p:sp>
          <p:nvSpPr>
            <p:cNvPr id="34" name="Text Box 12"/>
            <p:cNvSpPr txBox="1">
              <a:spLocks noChangeArrowheads="1"/>
            </p:cNvSpPr>
            <p:nvPr/>
          </p:nvSpPr>
          <p:spPr bwMode="gray">
            <a:xfrm>
              <a:off x="1970" y="2011"/>
              <a:ext cx="2576" cy="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r>
                <a:rPr lang="en-US" altLang="zh-CN" sz="2400" b="1" dirty="0">
                  <a:solidFill>
                    <a:srgbClr val="000000"/>
                  </a:solidFill>
                  <a:latin typeface="Comic Sans MS" charset="0"/>
                </a:rPr>
                <a:t>6.Sensor</a:t>
              </a:r>
              <a:r>
                <a:rPr lang="en-US" altLang="zh-CN" dirty="0">
                  <a:latin typeface="Comic Sans MS" charset="0"/>
                </a:rPr>
                <a:t> : </a:t>
              </a:r>
              <a:r>
                <a:rPr lang="en-US" altLang="zh-CN" sz="2000" dirty="0">
                  <a:latin typeface="Comic Sans MS" charset="0"/>
                </a:rPr>
                <a:t>a device that </a:t>
              </a:r>
              <a:r>
                <a:rPr lang="en-US" altLang="zh-CN" sz="2000" dirty="0">
                  <a:solidFill>
                    <a:srgbClr val="9E3611"/>
                  </a:solidFill>
                  <a:latin typeface="Comic Sans MS" charset="0"/>
                </a:rPr>
                <a:t>measures a physical quantity</a:t>
              </a:r>
              <a:r>
                <a:rPr lang="en-US" altLang="zh-CN" sz="2000" dirty="0">
                  <a:latin typeface="Comic Sans MS" charset="0"/>
                </a:rPr>
                <a:t> and converts it into a signal which can be read by an observer or by an instrument</a:t>
              </a:r>
              <a:r>
                <a:rPr lang="en-US" altLang="zh-CN" sz="2000" dirty="0">
                  <a:solidFill>
                    <a:srgbClr val="000000"/>
                  </a:solidFill>
                  <a:latin typeface="Comic Sans MS" charset="0"/>
                </a:rPr>
                <a:t>.</a:t>
              </a:r>
            </a:p>
          </p:txBody>
        </p:sp>
      </p:grpSp>
      <p:sp>
        <p:nvSpPr>
          <p:cNvPr id="36" name="Title 1"/>
          <p:cNvSpPr txBox="1">
            <a:spLocks/>
          </p:cNvSpPr>
          <p:nvPr/>
        </p:nvSpPr>
        <p:spPr>
          <a:xfrm>
            <a:off x="450546" y="0"/>
            <a:ext cx="8915400" cy="725774"/>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t>Block diagram of </a:t>
            </a:r>
            <a:r>
              <a:rPr lang="en-US" sz="3600" b="1" dirty="0" smtClean="0"/>
              <a:t>output feedback control </a:t>
            </a:r>
            <a:r>
              <a:rPr lang="en-US" sz="3600" b="1" dirty="0"/>
              <a:t>system</a:t>
            </a:r>
          </a:p>
        </p:txBody>
      </p:sp>
    </p:spTree>
    <p:extLst>
      <p:ext uri="{BB962C8B-B14F-4D97-AF65-F5344CB8AC3E}">
        <p14:creationId xmlns:p14="http://schemas.microsoft.com/office/powerpoint/2010/main" val="18657800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99" name="Group 5"/>
          <p:cNvGrpSpPr>
            <a:grpSpLocks/>
          </p:cNvGrpSpPr>
          <p:nvPr/>
        </p:nvGrpSpPr>
        <p:grpSpPr bwMode="auto">
          <a:xfrm>
            <a:off x="266569" y="1285875"/>
            <a:ext cx="9240440" cy="2243138"/>
            <a:chOff x="18" y="624"/>
            <a:chExt cx="5373" cy="1413"/>
          </a:xfrm>
        </p:grpSpPr>
        <p:sp>
          <p:nvSpPr>
            <p:cNvPr id="29709" name="Rectangle 6"/>
            <p:cNvSpPr>
              <a:spLocks noChangeArrowheads="1"/>
            </p:cNvSpPr>
            <p:nvPr/>
          </p:nvSpPr>
          <p:spPr bwMode="auto">
            <a:xfrm>
              <a:off x="1296" y="960"/>
              <a:ext cx="817" cy="336"/>
            </a:xfrm>
            <a:prstGeom prst="rect">
              <a:avLst/>
            </a:prstGeom>
            <a:solidFill>
              <a:srgbClr val="FFFF00"/>
            </a:solidFill>
            <a:ln w="9525">
              <a:solidFill>
                <a:schemeClr val="tx1"/>
              </a:solidFill>
              <a:miter lim="800000"/>
              <a:headEnd/>
              <a:tailEnd/>
            </a:ln>
          </p:spPr>
          <p:txBody>
            <a:bodyPr wrap="none" anchor="ctr"/>
            <a:lstStyle/>
            <a:p>
              <a:pPr algn="ctr"/>
              <a:r>
                <a:rPr kumimoji="1" lang="en-US" altLang="zh-CN" sz="2000" b="1">
                  <a:latin typeface="Comic Sans MS" charset="0"/>
                </a:rPr>
                <a:t>Controller</a:t>
              </a:r>
            </a:p>
          </p:txBody>
        </p:sp>
        <p:sp>
          <p:nvSpPr>
            <p:cNvPr id="69" name="Rectangle 7"/>
            <p:cNvSpPr>
              <a:spLocks noChangeArrowheads="1"/>
            </p:cNvSpPr>
            <p:nvPr/>
          </p:nvSpPr>
          <p:spPr bwMode="auto">
            <a:xfrm>
              <a:off x="2383" y="960"/>
              <a:ext cx="765" cy="336"/>
            </a:xfrm>
            <a:prstGeom prst="rect">
              <a:avLst/>
            </a:prstGeom>
            <a:solidFill>
              <a:schemeClr val="accent5">
                <a:lumMod val="60000"/>
                <a:lumOff val="40000"/>
              </a:schemeClr>
            </a:solidFill>
            <a:ln w="9525">
              <a:solidFill>
                <a:schemeClr val="tx1"/>
              </a:solidFill>
              <a:miter lim="800000"/>
              <a:headEnd/>
              <a:tailEnd/>
            </a:ln>
            <a:effectLst/>
          </p:spPr>
          <p:txBody>
            <a:bodyPr wrap="none" anchor="ctr"/>
            <a:lstStyle/>
            <a:p>
              <a:pPr algn="ctr">
                <a:defRPr/>
              </a:pPr>
              <a:r>
                <a:rPr kumimoji="1" lang="en-US" altLang="zh-CN" sz="2000" b="1">
                  <a:latin typeface="Comic Sans MS" pitchFamily="66" charset="0"/>
                  <a:ea typeface="宋体" pitchFamily="2" charset="-122"/>
                  <a:cs typeface="+mn-cs"/>
                </a:rPr>
                <a:t>Actuator</a:t>
              </a:r>
            </a:p>
          </p:txBody>
        </p:sp>
        <p:sp>
          <p:nvSpPr>
            <p:cNvPr id="29711" name="Rectangle 8"/>
            <p:cNvSpPr>
              <a:spLocks noChangeArrowheads="1"/>
            </p:cNvSpPr>
            <p:nvPr/>
          </p:nvSpPr>
          <p:spPr bwMode="auto">
            <a:xfrm>
              <a:off x="3408" y="960"/>
              <a:ext cx="768" cy="336"/>
            </a:xfrm>
            <a:prstGeom prst="rect">
              <a:avLst/>
            </a:prstGeom>
            <a:solidFill>
              <a:srgbClr val="00B0F0"/>
            </a:solidFill>
            <a:ln w="9525">
              <a:solidFill>
                <a:schemeClr val="tx1"/>
              </a:solidFill>
              <a:miter lim="800000"/>
              <a:headEnd/>
              <a:tailEnd/>
            </a:ln>
          </p:spPr>
          <p:txBody>
            <a:bodyPr wrap="none" anchor="ctr"/>
            <a:lstStyle/>
            <a:p>
              <a:pPr algn="ctr"/>
              <a:r>
                <a:rPr kumimoji="1" lang="en-US" altLang="zh-CN" sz="2000" b="1">
                  <a:solidFill>
                    <a:schemeClr val="bg1"/>
                  </a:solidFill>
                  <a:latin typeface="Comic Sans MS" charset="0"/>
                </a:rPr>
                <a:t>Plant</a:t>
              </a:r>
            </a:p>
          </p:txBody>
        </p:sp>
        <p:sp>
          <p:nvSpPr>
            <p:cNvPr id="29712" name="AutoShape 9"/>
            <p:cNvSpPr>
              <a:spLocks noChangeArrowheads="1"/>
            </p:cNvSpPr>
            <p:nvPr/>
          </p:nvSpPr>
          <p:spPr bwMode="auto">
            <a:xfrm>
              <a:off x="768" y="1056"/>
              <a:ext cx="192" cy="192"/>
            </a:xfrm>
            <a:prstGeom prst="flowChartSummingJunction">
              <a:avLst/>
            </a:prstGeom>
            <a:solidFill>
              <a:schemeClr val="bg1"/>
            </a:solidFill>
            <a:ln w="9525">
              <a:solidFill>
                <a:schemeClr val="tx1"/>
              </a:solidFill>
              <a:round/>
              <a:headEnd/>
              <a:tailEnd/>
            </a:ln>
          </p:spPr>
          <p:txBody>
            <a:bodyPr wrap="none" anchor="ctr"/>
            <a:lstStyle/>
            <a:p>
              <a:endParaRPr lang="zh-CN" altLang="en-US">
                <a:latin typeface="Comic Sans MS" charset="0"/>
              </a:endParaRPr>
            </a:p>
          </p:txBody>
        </p:sp>
        <p:sp>
          <p:nvSpPr>
            <p:cNvPr id="29713" name="Line 10"/>
            <p:cNvSpPr>
              <a:spLocks noChangeShapeType="1"/>
            </p:cNvSpPr>
            <p:nvPr/>
          </p:nvSpPr>
          <p:spPr bwMode="auto">
            <a:xfrm>
              <a:off x="960" y="1152"/>
              <a:ext cx="336" cy="0"/>
            </a:xfrm>
            <a:prstGeom prst="line">
              <a:avLst/>
            </a:prstGeom>
            <a:noFill/>
            <a:ln w="9525">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14" name="Line 11"/>
            <p:cNvSpPr>
              <a:spLocks noChangeShapeType="1"/>
            </p:cNvSpPr>
            <p:nvPr/>
          </p:nvSpPr>
          <p:spPr bwMode="auto">
            <a:xfrm>
              <a:off x="288" y="1152"/>
              <a:ext cx="480" cy="0"/>
            </a:xfrm>
            <a:prstGeom prst="line">
              <a:avLst/>
            </a:prstGeom>
            <a:noFill/>
            <a:ln w="9525">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15" name="Line 14"/>
            <p:cNvSpPr>
              <a:spLocks noChangeShapeType="1"/>
            </p:cNvSpPr>
            <p:nvPr/>
          </p:nvSpPr>
          <p:spPr bwMode="auto">
            <a:xfrm>
              <a:off x="3792" y="624"/>
              <a:ext cx="0" cy="3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7" name="Rectangle 15"/>
            <p:cNvSpPr>
              <a:spLocks noChangeArrowheads="1"/>
            </p:cNvSpPr>
            <p:nvPr/>
          </p:nvSpPr>
          <p:spPr bwMode="auto">
            <a:xfrm>
              <a:off x="2158" y="1701"/>
              <a:ext cx="990" cy="336"/>
            </a:xfrm>
            <a:prstGeom prst="rect">
              <a:avLst/>
            </a:prstGeom>
            <a:solidFill>
              <a:schemeClr val="accent4">
                <a:lumMod val="60000"/>
                <a:lumOff val="40000"/>
              </a:schemeClr>
            </a:solidFill>
            <a:ln w="9525">
              <a:solidFill>
                <a:schemeClr val="tx1"/>
              </a:solidFill>
              <a:miter lim="800000"/>
              <a:headEnd/>
              <a:tailEnd/>
            </a:ln>
            <a:effectLst/>
          </p:spPr>
          <p:txBody>
            <a:bodyPr wrap="none" anchor="ctr"/>
            <a:lstStyle/>
            <a:p>
              <a:pPr algn="ctr">
                <a:defRPr/>
              </a:pPr>
              <a:r>
                <a:rPr kumimoji="1" lang="en-US" altLang="zh-CN" sz="2000" b="1">
                  <a:latin typeface="Comic Sans MS" pitchFamily="66" charset="0"/>
                  <a:ea typeface="宋体" pitchFamily="2" charset="-122"/>
                  <a:cs typeface="+mn-cs"/>
                </a:rPr>
                <a:t>Sensor</a:t>
              </a:r>
            </a:p>
          </p:txBody>
        </p:sp>
        <p:sp>
          <p:nvSpPr>
            <p:cNvPr id="29717" name="Line 16"/>
            <p:cNvSpPr>
              <a:spLocks noChangeShapeType="1"/>
            </p:cNvSpPr>
            <p:nvPr/>
          </p:nvSpPr>
          <p:spPr bwMode="auto">
            <a:xfrm>
              <a:off x="4176" y="1104"/>
              <a:ext cx="720" cy="0"/>
            </a:xfrm>
            <a:prstGeom prst="line">
              <a:avLst/>
            </a:prstGeom>
            <a:noFill/>
            <a:ln w="9525">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18" name="Line 17"/>
            <p:cNvSpPr>
              <a:spLocks noChangeShapeType="1"/>
            </p:cNvSpPr>
            <p:nvPr/>
          </p:nvSpPr>
          <p:spPr bwMode="auto">
            <a:xfrm>
              <a:off x="4560" y="1104"/>
              <a:ext cx="0" cy="7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19" name="Line 18"/>
            <p:cNvSpPr>
              <a:spLocks noChangeShapeType="1"/>
            </p:cNvSpPr>
            <p:nvPr/>
          </p:nvSpPr>
          <p:spPr bwMode="auto">
            <a:xfrm flipH="1">
              <a:off x="3168" y="1872"/>
              <a:ext cx="13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20" name="Line 19"/>
            <p:cNvSpPr>
              <a:spLocks noChangeShapeType="1"/>
            </p:cNvSpPr>
            <p:nvPr/>
          </p:nvSpPr>
          <p:spPr bwMode="auto">
            <a:xfrm flipH="1">
              <a:off x="864" y="1872"/>
              <a:ext cx="12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21" name="Line 20"/>
            <p:cNvSpPr>
              <a:spLocks noChangeShapeType="1"/>
            </p:cNvSpPr>
            <p:nvPr/>
          </p:nvSpPr>
          <p:spPr bwMode="auto">
            <a:xfrm flipV="1">
              <a:off x="864" y="1248"/>
              <a:ext cx="0" cy="62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722" name="Text Box 21"/>
            <p:cNvSpPr txBox="1">
              <a:spLocks noChangeArrowheads="1"/>
            </p:cNvSpPr>
            <p:nvPr/>
          </p:nvSpPr>
          <p:spPr bwMode="auto">
            <a:xfrm>
              <a:off x="830" y="1226"/>
              <a:ext cx="18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2400">
                  <a:latin typeface="Comic Sans MS" charset="0"/>
                </a:rPr>
                <a:t>-</a:t>
              </a:r>
            </a:p>
          </p:txBody>
        </p:sp>
        <p:sp>
          <p:nvSpPr>
            <p:cNvPr id="29723" name="Text Box 22"/>
            <p:cNvSpPr txBox="1">
              <a:spLocks noChangeArrowheads="1"/>
            </p:cNvSpPr>
            <p:nvPr/>
          </p:nvSpPr>
          <p:spPr bwMode="auto">
            <a:xfrm>
              <a:off x="382" y="864"/>
              <a:ext cx="19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2400" b="1">
                  <a:latin typeface="Comic Sans MS" charset="0"/>
                </a:rPr>
                <a:t>r</a:t>
              </a:r>
            </a:p>
          </p:txBody>
        </p:sp>
        <p:sp>
          <p:nvSpPr>
            <p:cNvPr id="29724" name="Text Box 23"/>
            <p:cNvSpPr txBox="1">
              <a:spLocks noChangeArrowheads="1"/>
            </p:cNvSpPr>
            <p:nvPr/>
          </p:nvSpPr>
          <p:spPr bwMode="auto">
            <a:xfrm>
              <a:off x="18" y="1178"/>
              <a:ext cx="745"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1600" b="1">
                  <a:latin typeface="Comic Sans MS" charset="0"/>
                </a:rPr>
                <a:t>Expected value</a:t>
              </a:r>
            </a:p>
          </p:txBody>
        </p:sp>
        <p:sp>
          <p:nvSpPr>
            <p:cNvPr id="29725" name="Text Box 24"/>
            <p:cNvSpPr txBox="1">
              <a:spLocks noChangeArrowheads="1"/>
            </p:cNvSpPr>
            <p:nvPr/>
          </p:nvSpPr>
          <p:spPr bwMode="auto">
            <a:xfrm>
              <a:off x="964" y="890"/>
              <a:ext cx="20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2400" b="1">
                  <a:latin typeface="Comic Sans MS" charset="0"/>
                </a:rPr>
                <a:t>e</a:t>
              </a:r>
            </a:p>
          </p:txBody>
        </p:sp>
        <p:sp>
          <p:nvSpPr>
            <p:cNvPr id="29726" name="Text Box 25"/>
            <p:cNvSpPr txBox="1">
              <a:spLocks noChangeArrowheads="1"/>
            </p:cNvSpPr>
            <p:nvPr/>
          </p:nvSpPr>
          <p:spPr bwMode="auto">
            <a:xfrm>
              <a:off x="830" y="1248"/>
              <a:ext cx="65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spcBef>
                  <a:spcPct val="50000"/>
                </a:spcBef>
              </a:pPr>
              <a:r>
                <a:rPr kumimoji="1" lang="en-US" altLang="zh-CN" sz="2400" b="1">
                  <a:latin typeface="Comic Sans MS" charset="0"/>
                </a:rPr>
                <a:t> </a:t>
              </a:r>
              <a:r>
                <a:rPr kumimoji="1" lang="en-US" altLang="zh-CN" sz="1600" b="1">
                  <a:latin typeface="Comic Sans MS" charset="0"/>
                </a:rPr>
                <a:t>Error</a:t>
              </a:r>
            </a:p>
          </p:txBody>
        </p:sp>
        <p:sp>
          <p:nvSpPr>
            <p:cNvPr id="29727" name="Text Box 26"/>
            <p:cNvSpPr txBox="1">
              <a:spLocks noChangeArrowheads="1"/>
            </p:cNvSpPr>
            <p:nvPr/>
          </p:nvSpPr>
          <p:spPr bwMode="auto">
            <a:xfrm>
              <a:off x="3808" y="714"/>
              <a:ext cx="70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1400" b="1">
                  <a:latin typeface="Comic Sans MS" charset="0"/>
                </a:rPr>
                <a:t>Disturbance</a:t>
              </a:r>
            </a:p>
          </p:txBody>
        </p:sp>
        <p:sp>
          <p:nvSpPr>
            <p:cNvPr id="29728" name="Text Box 27"/>
            <p:cNvSpPr txBox="1">
              <a:spLocks noChangeArrowheads="1"/>
            </p:cNvSpPr>
            <p:nvPr/>
          </p:nvSpPr>
          <p:spPr bwMode="auto">
            <a:xfrm>
              <a:off x="4706" y="1119"/>
              <a:ext cx="685"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1600" b="1">
                  <a:latin typeface="Comic Sans MS" charset="0"/>
                </a:rPr>
                <a:t>Controlled</a:t>
              </a:r>
            </a:p>
            <a:p>
              <a:pPr algn="ctr" eaLnBrk="1" hangingPunct="1"/>
              <a:r>
                <a:rPr kumimoji="1" lang="en-US" altLang="zh-CN" sz="1600" b="1">
                  <a:latin typeface="Comic Sans MS" charset="0"/>
                </a:rPr>
                <a:t>variable</a:t>
              </a:r>
            </a:p>
            <a:p>
              <a:pPr algn="ctr" eaLnBrk="1" hangingPunct="1"/>
              <a:endParaRPr kumimoji="1" lang="en-US" altLang="zh-CN" sz="2400" b="1">
                <a:latin typeface="Comic Sans MS" charset="0"/>
              </a:endParaRPr>
            </a:p>
          </p:txBody>
        </p:sp>
        <p:sp>
          <p:nvSpPr>
            <p:cNvPr id="29729" name="Text Box 28"/>
            <p:cNvSpPr txBox="1">
              <a:spLocks noChangeArrowheads="1"/>
            </p:cNvSpPr>
            <p:nvPr/>
          </p:nvSpPr>
          <p:spPr bwMode="auto">
            <a:xfrm>
              <a:off x="3586" y="624"/>
              <a:ext cx="20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2400" b="1">
                  <a:latin typeface="Comic Sans MS" charset="0"/>
                </a:rPr>
                <a:t>n</a:t>
              </a:r>
            </a:p>
          </p:txBody>
        </p:sp>
        <p:sp>
          <p:nvSpPr>
            <p:cNvPr id="29730" name="Text Box 29"/>
            <p:cNvSpPr txBox="1">
              <a:spLocks noChangeArrowheads="1"/>
            </p:cNvSpPr>
            <p:nvPr/>
          </p:nvSpPr>
          <p:spPr bwMode="auto">
            <a:xfrm>
              <a:off x="4564" y="842"/>
              <a:ext cx="20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2400" b="1">
                  <a:latin typeface="Comic Sans MS" charset="0"/>
                </a:rPr>
                <a:t>y</a:t>
              </a:r>
            </a:p>
          </p:txBody>
        </p:sp>
      </p:grpSp>
      <p:cxnSp>
        <p:nvCxnSpPr>
          <p:cNvPr id="102" name="直接箭头连接符 101"/>
          <p:cNvCxnSpPr>
            <a:stCxn id="29709" idx="3"/>
            <a:endCxn id="69" idx="1"/>
          </p:cNvCxnSpPr>
          <p:nvPr/>
        </p:nvCxnSpPr>
        <p:spPr>
          <a:xfrm>
            <a:off x="3869532" y="2085975"/>
            <a:ext cx="464344" cy="1588"/>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a:stCxn id="69" idx="3"/>
            <a:endCxn id="29711" idx="1"/>
          </p:cNvCxnSpPr>
          <p:nvPr/>
        </p:nvCxnSpPr>
        <p:spPr>
          <a:xfrm>
            <a:off x="5649516" y="2085975"/>
            <a:ext cx="447146" cy="1588"/>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29708" name="Text Box 24"/>
          <p:cNvSpPr txBox="1">
            <a:spLocks noChangeArrowheads="1"/>
          </p:cNvSpPr>
          <p:nvPr/>
        </p:nvSpPr>
        <p:spPr bwMode="auto">
          <a:xfrm>
            <a:off x="5747164" y="1643063"/>
            <a:ext cx="3447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algn="ctr" eaLnBrk="1" hangingPunct="1"/>
            <a:r>
              <a:rPr kumimoji="1" lang="en-US" altLang="zh-CN" sz="2400" b="1">
                <a:latin typeface="Comic Sans MS" charset="0"/>
              </a:rPr>
              <a:t>u</a:t>
            </a:r>
          </a:p>
        </p:txBody>
      </p:sp>
      <p:sp>
        <p:nvSpPr>
          <p:cNvPr id="29" name="AutoShape 3"/>
          <p:cNvSpPr>
            <a:spLocks noChangeArrowheads="1"/>
          </p:cNvSpPr>
          <p:nvPr/>
        </p:nvSpPr>
        <p:spPr bwMode="gray">
          <a:xfrm>
            <a:off x="1492781" y="4656208"/>
            <a:ext cx="7254081" cy="1300163"/>
          </a:xfrm>
          <a:prstGeom prst="roundRect">
            <a:avLst>
              <a:gd name="adj" fmla="val 10889"/>
            </a:avLst>
          </a:prstGeom>
          <a:gradFill rotWithShape="1">
            <a:gsLst>
              <a:gs pos="0">
                <a:srgbClr val="EEEEEE"/>
              </a:gs>
              <a:gs pos="100000">
                <a:srgbClr val="DDDDDD"/>
              </a:gs>
            </a:gsLst>
            <a:lin ang="2700000" scaled="1"/>
          </a:gradFill>
          <a:ln w="38100">
            <a:solidFill>
              <a:srgbClr val="FFFFFF"/>
            </a:solidFill>
            <a:round/>
            <a:headEnd/>
            <a:tailEnd/>
          </a:ln>
          <a:effectLst>
            <a:outerShdw blurRad="63500" dist="135003" dir="2928844" algn="ctr" rotWithShape="0">
              <a:srgbClr val="000000">
                <a:alpha val="50000"/>
              </a:srgbClr>
            </a:outerShdw>
          </a:effectLst>
        </p:spPr>
        <p:txBody>
          <a:bodyPr wrap="none" anchor="ctr"/>
          <a:lstStyle/>
          <a:p>
            <a:endParaRPr lang="zh-CN" altLang="en-US">
              <a:latin typeface="Comic Sans MS" charset="0"/>
            </a:endParaRPr>
          </a:p>
        </p:txBody>
      </p:sp>
      <p:sp>
        <p:nvSpPr>
          <p:cNvPr id="30" name="AutoShape 4"/>
          <p:cNvSpPr>
            <a:spLocks noChangeArrowheads="1"/>
          </p:cNvSpPr>
          <p:nvPr/>
        </p:nvSpPr>
        <p:spPr bwMode="gray">
          <a:xfrm>
            <a:off x="1673359" y="4791146"/>
            <a:ext cx="1315640" cy="1068387"/>
          </a:xfrm>
          <a:prstGeom prst="roundRect">
            <a:avLst>
              <a:gd name="adj" fmla="val 11921"/>
            </a:avLst>
          </a:prstGeom>
          <a:gradFill rotWithShape="1">
            <a:gsLst>
              <a:gs pos="0">
                <a:srgbClr val="0066CC"/>
              </a:gs>
              <a:gs pos="100000">
                <a:srgbClr val="00478E"/>
              </a:gs>
            </a:gsLst>
            <a:lin ang="5400000" scaled="1"/>
          </a:gradFill>
          <a:ln w="38100">
            <a:solidFill>
              <a:schemeClr val="tx1"/>
            </a:solidFill>
            <a:round/>
            <a:headEnd/>
            <a:tailEnd/>
          </a:ln>
        </p:spPr>
        <p:txBody>
          <a:bodyPr wrap="none" anchor="ctr"/>
          <a:lstStyle/>
          <a:p>
            <a:endParaRPr lang="zh-CN" altLang="en-US">
              <a:latin typeface="Comic Sans MS" charset="0"/>
            </a:endParaRPr>
          </a:p>
        </p:txBody>
      </p:sp>
      <p:sp>
        <p:nvSpPr>
          <p:cNvPr id="31" name="Freeform 30"/>
          <p:cNvSpPr>
            <a:spLocks/>
          </p:cNvSpPr>
          <p:nvPr/>
        </p:nvSpPr>
        <p:spPr bwMode="gray">
          <a:xfrm>
            <a:off x="1919289" y="4859592"/>
            <a:ext cx="579569" cy="534987"/>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0066CC">
                  <a:gamma/>
                  <a:tint val="54510"/>
                  <a:invGamma/>
                </a:srgbClr>
              </a:gs>
              <a:gs pos="50000">
                <a:srgbClr val="0066CC">
                  <a:alpha val="0"/>
                </a:srgbClr>
              </a:gs>
              <a:gs pos="100000">
                <a:srgbClr val="0066CC">
                  <a:gamma/>
                  <a:tint val="54510"/>
                  <a:invGamma/>
                </a:srgbClr>
              </a:gs>
            </a:gsLst>
            <a:lin ang="2700000" scaled="1"/>
          </a:gradFill>
          <a:ln w="0">
            <a:noFill/>
            <a:prstDash val="solid"/>
            <a:round/>
            <a:headEnd/>
            <a:tailEnd/>
          </a:ln>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eaLnBrk="1" hangingPunct="1"/>
            <a:endParaRPr lang="zh-CN" altLang="en-US">
              <a:latin typeface="Comic Sans MS" charset="0"/>
            </a:endParaRPr>
          </a:p>
        </p:txBody>
      </p:sp>
      <p:sp>
        <p:nvSpPr>
          <p:cNvPr id="32" name="Text Box 6"/>
          <p:cNvSpPr txBox="1">
            <a:spLocks noChangeArrowheads="1"/>
          </p:cNvSpPr>
          <p:nvPr/>
        </p:nvSpPr>
        <p:spPr bwMode="gray">
          <a:xfrm>
            <a:off x="1425210" y="5137220"/>
            <a:ext cx="17018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eaLnBrk="1" hangingPunct="1"/>
            <a:r>
              <a:rPr lang="en-US" altLang="zh-CN" b="1">
                <a:solidFill>
                  <a:schemeClr val="bg1"/>
                </a:solidFill>
                <a:latin typeface="Comic Sans MS" charset="0"/>
              </a:rPr>
              <a:t>  </a:t>
            </a:r>
            <a:r>
              <a:rPr kumimoji="1" lang="en-US" altLang="zh-CN" b="1">
                <a:solidFill>
                  <a:schemeClr val="bg1"/>
                </a:solidFill>
                <a:latin typeface="Comic Sans MS" charset="0"/>
              </a:rPr>
              <a:t>Disturbance</a:t>
            </a:r>
          </a:p>
        </p:txBody>
      </p:sp>
      <p:sp>
        <p:nvSpPr>
          <p:cNvPr id="33" name="Text Box 7"/>
          <p:cNvSpPr txBox="1">
            <a:spLocks noChangeArrowheads="1"/>
          </p:cNvSpPr>
          <p:nvPr/>
        </p:nvSpPr>
        <p:spPr bwMode="gray">
          <a:xfrm>
            <a:off x="3143780" y="4599057"/>
            <a:ext cx="5759583"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cs typeface="宋体" charset="0"/>
              </a:defRPr>
            </a:lvl2pPr>
            <a:lvl3pPr marL="1143000" indent="-228600" eaLnBrk="0" hangingPunct="0">
              <a:defRPr>
                <a:solidFill>
                  <a:schemeClr val="tx1"/>
                </a:solidFill>
                <a:latin typeface="Arial" charset="0"/>
                <a:ea typeface="宋体" charset="0"/>
                <a:cs typeface="宋体" charset="0"/>
              </a:defRPr>
            </a:lvl3pPr>
            <a:lvl4pPr marL="1600200" indent="-228600" eaLnBrk="0" hangingPunct="0">
              <a:defRPr>
                <a:solidFill>
                  <a:schemeClr val="tx1"/>
                </a:solidFill>
                <a:latin typeface="Arial" charset="0"/>
                <a:ea typeface="宋体" charset="0"/>
                <a:cs typeface="宋体" charset="0"/>
              </a:defRPr>
            </a:lvl4pPr>
            <a:lvl5pPr marL="2057400" indent="-228600" eaLnBrk="0" hangingPunct="0">
              <a:defRPr>
                <a:solidFill>
                  <a:schemeClr val="tx1"/>
                </a:solidFill>
                <a:latin typeface="Arial" charset="0"/>
                <a:ea typeface="宋体" charset="0"/>
                <a:cs typeface="宋体" charset="0"/>
              </a:defRPr>
            </a:lvl5pPr>
            <a:lvl6pPr marL="2514600" indent="-228600" eaLnBrk="0" fontAlgn="base" hangingPunct="0">
              <a:spcBef>
                <a:spcPct val="0"/>
              </a:spcBef>
              <a:spcAft>
                <a:spcPct val="0"/>
              </a:spcAft>
              <a:defRPr>
                <a:solidFill>
                  <a:schemeClr val="tx1"/>
                </a:solidFill>
                <a:latin typeface="Arial" charset="0"/>
                <a:ea typeface="宋体" charset="0"/>
                <a:cs typeface="宋体" charset="0"/>
              </a:defRPr>
            </a:lvl6pPr>
            <a:lvl7pPr marL="2971800" indent="-228600" eaLnBrk="0" fontAlgn="base" hangingPunct="0">
              <a:spcBef>
                <a:spcPct val="0"/>
              </a:spcBef>
              <a:spcAft>
                <a:spcPct val="0"/>
              </a:spcAft>
              <a:defRPr>
                <a:solidFill>
                  <a:schemeClr val="tx1"/>
                </a:solidFill>
                <a:latin typeface="Arial" charset="0"/>
                <a:ea typeface="宋体" charset="0"/>
                <a:cs typeface="宋体" charset="0"/>
              </a:defRPr>
            </a:lvl7pPr>
            <a:lvl8pPr marL="3429000" indent="-228600" eaLnBrk="0" fontAlgn="base" hangingPunct="0">
              <a:spcBef>
                <a:spcPct val="0"/>
              </a:spcBef>
              <a:spcAft>
                <a:spcPct val="0"/>
              </a:spcAft>
              <a:defRPr>
                <a:solidFill>
                  <a:schemeClr val="tx1"/>
                </a:solidFill>
                <a:latin typeface="Arial" charset="0"/>
                <a:ea typeface="宋体" charset="0"/>
                <a:cs typeface="宋体" charset="0"/>
              </a:defRPr>
            </a:lvl8pPr>
            <a:lvl9pPr marL="3886200" indent="-228600" eaLnBrk="0" fontAlgn="base" hangingPunct="0">
              <a:spcBef>
                <a:spcPct val="0"/>
              </a:spcBef>
              <a:spcAft>
                <a:spcPct val="0"/>
              </a:spcAft>
              <a:defRPr>
                <a:solidFill>
                  <a:schemeClr val="tx1"/>
                </a:solidFill>
                <a:latin typeface="Arial" charset="0"/>
                <a:ea typeface="宋体" charset="0"/>
                <a:cs typeface="宋体" charset="0"/>
              </a:defRPr>
            </a:lvl9pPr>
          </a:lstStyle>
          <a:p>
            <a:pPr eaLnBrk="1" hangingPunct="1"/>
            <a:r>
              <a:rPr lang="en-US" altLang="zh-CN" sz="2400" b="1">
                <a:solidFill>
                  <a:srgbClr val="000000"/>
                </a:solidFill>
                <a:latin typeface="Comic Sans MS" charset="0"/>
              </a:rPr>
              <a:t>7.Disturbance</a:t>
            </a:r>
            <a:r>
              <a:rPr lang="en-US" altLang="zh-CN">
                <a:solidFill>
                  <a:srgbClr val="000000"/>
                </a:solidFill>
                <a:latin typeface="Comic Sans MS" charset="0"/>
              </a:rPr>
              <a:t>: </a:t>
            </a:r>
            <a:r>
              <a:rPr lang="en-US" altLang="zh-CN" sz="2000">
                <a:solidFill>
                  <a:srgbClr val="000000"/>
                </a:solidFill>
                <a:latin typeface="Comic Sans MS" charset="0"/>
              </a:rPr>
              <a:t>the </a:t>
            </a:r>
            <a:r>
              <a:rPr lang="en-US" altLang="zh-CN" sz="2000">
                <a:solidFill>
                  <a:srgbClr val="9E3611"/>
                </a:solidFill>
                <a:latin typeface="Comic Sans MS" charset="0"/>
              </a:rPr>
              <a:t>unexpected factors</a:t>
            </a:r>
            <a:r>
              <a:rPr lang="en-US" altLang="zh-CN" sz="2000">
                <a:solidFill>
                  <a:srgbClr val="000000"/>
                </a:solidFill>
                <a:latin typeface="Comic Sans MS" charset="0"/>
              </a:rPr>
              <a:t> disturbing the normal functional relationship between the controlling and controlled parameter variations. </a:t>
            </a:r>
          </a:p>
        </p:txBody>
      </p:sp>
      <p:sp>
        <p:nvSpPr>
          <p:cNvPr id="34" name="Title 1"/>
          <p:cNvSpPr txBox="1">
            <a:spLocks/>
          </p:cNvSpPr>
          <p:nvPr/>
        </p:nvSpPr>
        <p:spPr>
          <a:xfrm>
            <a:off x="450546" y="0"/>
            <a:ext cx="8915400" cy="725774"/>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t>Block diagram of </a:t>
            </a:r>
            <a:r>
              <a:rPr lang="en-US" sz="3600" b="1" dirty="0" smtClean="0"/>
              <a:t>output feedback control </a:t>
            </a:r>
            <a:r>
              <a:rPr lang="en-US" sz="3600" b="1" dirty="0"/>
              <a:t>system</a:t>
            </a:r>
          </a:p>
        </p:txBody>
      </p:sp>
    </p:spTree>
    <p:extLst>
      <p:ext uri="{BB962C8B-B14F-4D97-AF65-F5344CB8AC3E}">
        <p14:creationId xmlns:p14="http://schemas.microsoft.com/office/powerpoint/2010/main" val="13384583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2" grpId="0"/>
      <p:bldP spid="3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233713" y="736599"/>
            <a:ext cx="7474857" cy="4440509"/>
          </a:xfrm>
          <a:prstGeom prst="rect">
            <a:avLst/>
          </a:prstGeom>
        </p:spPr>
      </p:pic>
      <p:sp>
        <p:nvSpPr>
          <p:cNvPr id="7" name="Title 1"/>
          <p:cNvSpPr>
            <a:spLocks noGrp="1"/>
          </p:cNvSpPr>
          <p:nvPr>
            <p:ph type="title"/>
          </p:nvPr>
        </p:nvSpPr>
        <p:spPr>
          <a:xfrm>
            <a:off x="495300" y="6882"/>
            <a:ext cx="8915400" cy="602718"/>
          </a:xfrm>
        </p:spPr>
        <p:txBody>
          <a:bodyPr/>
          <a:lstStyle/>
          <a:p>
            <a:r>
              <a:rPr lang="en-US" sz="3200" b="1" dirty="0" smtClean="0">
                <a:latin typeface="Arial" charset="0"/>
              </a:rPr>
              <a:t>Control systems need sensors</a:t>
            </a:r>
            <a:endParaRPr lang="en-US" sz="3200" b="1" dirty="0">
              <a:latin typeface="Arial" charset="0"/>
            </a:endParaRPr>
          </a:p>
        </p:txBody>
      </p:sp>
      <p:sp>
        <p:nvSpPr>
          <p:cNvPr id="10" name="Rectangle 9"/>
          <p:cNvSpPr/>
          <p:nvPr/>
        </p:nvSpPr>
        <p:spPr>
          <a:xfrm>
            <a:off x="1162050" y="5194915"/>
            <a:ext cx="8007350" cy="1938992"/>
          </a:xfrm>
          <a:prstGeom prst="rect">
            <a:avLst/>
          </a:prstGeom>
        </p:spPr>
        <p:txBody>
          <a:bodyPr wrap="square">
            <a:spAutoFit/>
          </a:bodyPr>
          <a:lstStyle/>
          <a:p>
            <a:pPr marL="285750" indent="-285750" algn="l">
              <a:buFont typeface="Arial"/>
              <a:buChar char="•"/>
            </a:pPr>
            <a:r>
              <a:rPr lang="en-US" sz="2400" dirty="0" smtClean="0">
                <a:latin typeface="Arial"/>
                <a:cs typeface="Arial"/>
              </a:rPr>
              <a:t>Sensors needed to make measurements</a:t>
            </a:r>
          </a:p>
          <a:p>
            <a:pPr marL="285750" indent="-285750" algn="l">
              <a:buFont typeface="Arial"/>
              <a:buChar char="•"/>
            </a:pPr>
            <a:r>
              <a:rPr lang="en-US" sz="2400" dirty="0" smtClean="0">
                <a:latin typeface="Arial"/>
                <a:cs typeface="Arial"/>
              </a:rPr>
              <a:t>Can be used for feedback signal</a:t>
            </a:r>
          </a:p>
          <a:p>
            <a:pPr marL="285750" indent="-285750" algn="l">
              <a:buFont typeface="Arial"/>
              <a:buChar char="•"/>
            </a:pPr>
            <a:r>
              <a:rPr lang="en-US" sz="2400" dirty="0" smtClean="0">
                <a:latin typeface="Arial"/>
                <a:cs typeface="Arial"/>
              </a:rPr>
              <a:t>But sensors can also be noisy</a:t>
            </a:r>
          </a:p>
          <a:p>
            <a:pPr marL="285750" indent="-285750" algn="l">
              <a:buFont typeface="Arial"/>
              <a:buChar char="•"/>
            </a:pPr>
            <a:r>
              <a:rPr lang="en-US" sz="2400" dirty="0" smtClean="0">
                <a:latin typeface="Arial"/>
                <a:cs typeface="Arial"/>
              </a:rPr>
              <a:t>In general sensors need to be modeled too!</a:t>
            </a:r>
          </a:p>
          <a:p>
            <a:pPr marL="285750" indent="-285750" algn="l">
              <a:buFont typeface="Arial"/>
              <a:buChar char="•"/>
            </a:pPr>
            <a:endParaRPr lang="en-US" sz="2400" dirty="0" smtClean="0">
              <a:latin typeface="Arial"/>
              <a:cs typeface="Arial"/>
            </a:endParaRPr>
          </a:p>
        </p:txBody>
      </p:sp>
    </p:spTree>
    <p:extLst>
      <p:ext uri="{BB962C8B-B14F-4D97-AF65-F5344CB8AC3E}">
        <p14:creationId xmlns:p14="http://schemas.microsoft.com/office/powerpoint/2010/main" val="139646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bldLvl="2"/>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450546"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t>Digital computer control system</a:t>
            </a:r>
            <a:endParaRPr lang="en-US" sz="3600" b="1" dirty="0"/>
          </a:p>
        </p:txBody>
      </p:sp>
      <p:pic>
        <p:nvPicPr>
          <p:cNvPr id="3" name="Picture 2"/>
          <p:cNvPicPr>
            <a:picLocks noChangeAspect="1"/>
          </p:cNvPicPr>
          <p:nvPr/>
        </p:nvPicPr>
        <p:blipFill>
          <a:blip r:embed="rId2"/>
          <a:stretch>
            <a:fillRect/>
          </a:stretch>
        </p:blipFill>
        <p:spPr>
          <a:xfrm>
            <a:off x="2080532" y="1032934"/>
            <a:ext cx="5829300" cy="3594100"/>
          </a:xfrm>
          <a:prstGeom prst="rect">
            <a:avLst/>
          </a:prstGeom>
        </p:spPr>
      </p:pic>
      <p:sp>
        <p:nvSpPr>
          <p:cNvPr id="5" name="Rectangle 4"/>
          <p:cNvSpPr/>
          <p:nvPr/>
        </p:nvSpPr>
        <p:spPr>
          <a:xfrm>
            <a:off x="713619" y="4878383"/>
            <a:ext cx="8950476" cy="1938992"/>
          </a:xfrm>
          <a:prstGeom prst="rect">
            <a:avLst/>
          </a:prstGeom>
        </p:spPr>
        <p:txBody>
          <a:bodyPr wrap="square">
            <a:spAutoFit/>
          </a:bodyPr>
          <a:lstStyle/>
          <a:p>
            <a:pPr marL="342900" indent="-342900" algn="l">
              <a:buFont typeface="Arial"/>
              <a:buChar char="•"/>
            </a:pPr>
            <a:r>
              <a:rPr lang="en-US" sz="2400" dirty="0">
                <a:latin typeface="Arial"/>
                <a:cs typeface="Arial"/>
              </a:rPr>
              <a:t>Analog-to-digital (A/D</a:t>
            </a:r>
            <a:r>
              <a:rPr lang="en-US" sz="2400" dirty="0" smtClean="0">
                <a:latin typeface="Arial"/>
                <a:cs typeface="Arial"/>
              </a:rPr>
              <a:t>) reads input signals</a:t>
            </a:r>
          </a:p>
          <a:p>
            <a:pPr marL="342900" indent="-342900" algn="l">
              <a:buFont typeface="Arial"/>
              <a:buChar char="•"/>
            </a:pPr>
            <a:r>
              <a:rPr lang="en-US" sz="2400" dirty="0" smtClean="0">
                <a:latin typeface="Arial"/>
                <a:cs typeface="Arial"/>
              </a:rPr>
              <a:t>Controller is implemented by a digital computer</a:t>
            </a:r>
            <a:endParaRPr lang="en-US" sz="2400" dirty="0">
              <a:latin typeface="Arial"/>
              <a:cs typeface="Arial"/>
            </a:endParaRPr>
          </a:p>
          <a:p>
            <a:pPr marL="342900" indent="-342900" algn="l">
              <a:buFont typeface="Arial"/>
              <a:buChar char="•"/>
            </a:pPr>
            <a:r>
              <a:rPr lang="en-US" sz="2400" dirty="0" smtClean="0">
                <a:latin typeface="Arial"/>
                <a:cs typeface="Arial"/>
              </a:rPr>
              <a:t>Digital</a:t>
            </a:r>
            <a:r>
              <a:rPr lang="en-US" sz="2400" dirty="0">
                <a:latin typeface="Arial"/>
                <a:cs typeface="Arial"/>
              </a:rPr>
              <a:t>-to-Analog (D/A) </a:t>
            </a:r>
            <a:r>
              <a:rPr lang="en-US" sz="2400" dirty="0" smtClean="0">
                <a:latin typeface="Arial"/>
                <a:cs typeface="Arial"/>
              </a:rPr>
              <a:t>generates control signal</a:t>
            </a:r>
          </a:p>
          <a:p>
            <a:pPr marL="342900" indent="-342900" algn="l">
              <a:buFont typeface="Arial"/>
              <a:buChar char="•"/>
            </a:pPr>
            <a:r>
              <a:rPr lang="en-US" sz="2400" dirty="0" smtClean="0">
                <a:solidFill>
                  <a:srgbClr val="FF0000"/>
                </a:solidFill>
                <a:latin typeface="Arial"/>
                <a:cs typeface="Arial"/>
              </a:rPr>
              <a:t>NB: analogue and hybrid computers can also be used!</a:t>
            </a:r>
          </a:p>
          <a:p>
            <a:pPr marL="342900" indent="-342900" algn="l">
              <a:buFont typeface="Arial"/>
              <a:buChar char="•"/>
            </a:pPr>
            <a:r>
              <a:rPr lang="en-US" sz="2400" dirty="0" smtClean="0">
                <a:solidFill>
                  <a:srgbClr val="FF0000"/>
                </a:solidFill>
                <a:latin typeface="Arial"/>
                <a:cs typeface="Arial"/>
              </a:rPr>
              <a:t>What about the human brain? </a:t>
            </a:r>
            <a:endParaRPr lang="en-US" sz="2400" dirty="0">
              <a:solidFill>
                <a:srgbClr val="FF0000"/>
              </a:solidFill>
              <a:latin typeface="Arial"/>
              <a:cs typeface="Arial"/>
            </a:endParaRPr>
          </a:p>
        </p:txBody>
      </p:sp>
    </p:spTree>
    <p:extLst>
      <p:ext uri="{BB962C8B-B14F-4D97-AF65-F5344CB8AC3E}">
        <p14:creationId xmlns:p14="http://schemas.microsoft.com/office/powerpoint/2010/main" val="6283399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825894" y="6882"/>
            <a:ext cx="8229600" cy="60271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smtClean="0">
                <a:latin typeface="Arial" charset="0"/>
              </a:rPr>
              <a:t>Example of simple feedback control</a:t>
            </a:r>
            <a:endParaRPr lang="en-US" sz="3200" b="1" dirty="0">
              <a:latin typeface="Arial" charset="0"/>
            </a:endParaRPr>
          </a:p>
        </p:txBody>
      </p:sp>
      <p:pic>
        <p:nvPicPr>
          <p:cNvPr id="8" name="Picture 7" descr="thermostat.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1666600"/>
            <a:ext cx="9906000" cy="4254458"/>
          </a:xfrm>
          <a:prstGeom prst="rect">
            <a:avLst/>
          </a:prstGeom>
        </p:spPr>
      </p:pic>
    </p:spTree>
    <p:extLst>
      <p:ext uri="{BB962C8B-B14F-4D97-AF65-F5344CB8AC3E}">
        <p14:creationId xmlns:p14="http://schemas.microsoft.com/office/powerpoint/2010/main" val="113723558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411164"/>
            <a:ext cx="9906000" cy="576103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150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41600" y="6083300"/>
            <a:ext cx="5365750"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 name="Title 1"/>
          <p:cNvSpPr txBox="1">
            <a:spLocks/>
          </p:cNvSpPr>
          <p:nvPr/>
        </p:nvSpPr>
        <p:spPr>
          <a:xfrm>
            <a:off x="450546" y="0"/>
            <a:ext cx="8915400" cy="725774"/>
          </a:xfrm>
          <a:prstGeom prst="rect">
            <a:avLst/>
          </a:prstGeom>
        </p:spPr>
        <p:txBody>
          <a:bodyPr vert="horz" lIns="91440" tIns="45720" rIns="91440" bIns="45720" rtlCol="0" anchor="ctr">
            <a:normAutofit/>
          </a:bodyPr>
          <a:lstStyle>
            <a:defPPr>
              <a:defRPr lang="en-GB"/>
            </a:defPPr>
            <a:lvl1pPr defTabSz="457200" eaLnBrk="1" latinLnBrk="0" hangingPunct="1">
              <a:buNone/>
              <a:defRPr sz="3200" b="1">
                <a:latin typeface="Arial" charset="0"/>
                <a:ea typeface="+mj-ea"/>
                <a:cs typeface="+mj-cs"/>
              </a:defRPr>
            </a:lvl1pPr>
          </a:lstStyle>
          <a:p>
            <a:r>
              <a:rPr lang="en-US" dirty="0"/>
              <a:t>Closed-loop example</a:t>
            </a:r>
          </a:p>
        </p:txBody>
      </p:sp>
    </p:spTree>
    <p:extLst>
      <p:ext uri="{BB962C8B-B14F-4D97-AF65-F5344CB8AC3E}">
        <p14:creationId xmlns:p14="http://schemas.microsoft.com/office/powerpoint/2010/main" val="91395156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40054" y="0"/>
            <a:ext cx="9365946"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latin typeface="Arial"/>
                <a:cs typeface="Arial"/>
              </a:rPr>
              <a:t>Module overview</a:t>
            </a:r>
            <a:r>
              <a:rPr lang="en-US" sz="3600" b="1" smtClean="0">
                <a:latin typeface="Arial"/>
                <a:cs typeface="Arial"/>
              </a:rPr>
              <a:t>: </a:t>
            </a:r>
            <a:r>
              <a:rPr lang="en-US" sz="3600" b="1">
                <a:latin typeface="Arial"/>
                <a:cs typeface="Arial"/>
              </a:rPr>
              <a:t>Modern control theory</a:t>
            </a:r>
          </a:p>
        </p:txBody>
      </p:sp>
      <p:sp>
        <p:nvSpPr>
          <p:cNvPr id="5" name="Rectangle 4"/>
          <p:cNvSpPr/>
          <p:nvPr/>
        </p:nvSpPr>
        <p:spPr>
          <a:xfrm>
            <a:off x="1051890" y="1294706"/>
            <a:ext cx="8003761" cy="4524315"/>
          </a:xfrm>
          <a:prstGeom prst="rect">
            <a:avLst/>
          </a:prstGeom>
        </p:spPr>
        <p:txBody>
          <a:bodyPr wrap="square">
            <a:spAutoFit/>
          </a:bodyPr>
          <a:lstStyle/>
          <a:p>
            <a:pPr algn="l"/>
            <a:r>
              <a:rPr lang="en-US" sz="2400" dirty="0">
                <a:latin typeface="Arial"/>
                <a:cs typeface="Arial"/>
              </a:rPr>
              <a:t>M</a:t>
            </a:r>
            <a:r>
              <a:rPr lang="en-US" sz="2400" dirty="0" smtClean="0">
                <a:latin typeface="Arial"/>
                <a:cs typeface="Arial"/>
              </a:rPr>
              <a:t>odern control theory</a:t>
            </a:r>
          </a:p>
          <a:p>
            <a:pPr marL="342900" indent="-342900" algn="l">
              <a:buFont typeface="Arial"/>
              <a:buChar char="•"/>
            </a:pPr>
            <a:endParaRPr lang="en-US" sz="2400" dirty="0" smtClean="0">
              <a:latin typeface="Arial"/>
              <a:cs typeface="Arial"/>
            </a:endParaRPr>
          </a:p>
          <a:p>
            <a:pPr marL="342900" indent="-342900" algn="l">
              <a:buFont typeface="Arial"/>
              <a:buChar char="•"/>
            </a:pPr>
            <a:r>
              <a:rPr lang="en-US" sz="2400" dirty="0">
                <a:latin typeface="Arial"/>
                <a:cs typeface="Arial"/>
              </a:rPr>
              <a:t>Revision of key Linear Algebra concepts essential for modern control theory</a:t>
            </a:r>
          </a:p>
          <a:p>
            <a:pPr marL="342900" indent="-342900" algn="l">
              <a:buFont typeface="Arial"/>
              <a:buChar char="•"/>
            </a:pPr>
            <a:r>
              <a:rPr lang="en-US" sz="2400" dirty="0">
                <a:latin typeface="Arial"/>
                <a:cs typeface="Arial"/>
              </a:rPr>
              <a:t>State space design and representation ands modeling of Linear Time Invariant Systems</a:t>
            </a:r>
          </a:p>
          <a:p>
            <a:pPr marL="342900" indent="-342900" algn="l">
              <a:buFont typeface="Arial"/>
              <a:buChar char="•"/>
            </a:pPr>
            <a:r>
              <a:rPr lang="en-US" sz="2400" dirty="0">
                <a:latin typeface="Arial"/>
                <a:cs typeface="Arial"/>
              </a:rPr>
              <a:t>Linearization and Stability</a:t>
            </a:r>
          </a:p>
          <a:p>
            <a:pPr marL="342900" indent="-342900" algn="l">
              <a:buFont typeface="Arial"/>
              <a:buChar char="•"/>
            </a:pPr>
            <a:r>
              <a:rPr lang="en-US" sz="2400" dirty="0">
                <a:latin typeface="Arial"/>
                <a:cs typeface="Arial"/>
              </a:rPr>
              <a:t>Understanding controllability and observability</a:t>
            </a:r>
          </a:p>
          <a:p>
            <a:pPr marL="342900" indent="-342900" algn="l">
              <a:buFont typeface="Arial"/>
              <a:buChar char="•"/>
            </a:pPr>
            <a:r>
              <a:rPr lang="en-US" sz="2400" dirty="0">
                <a:latin typeface="Arial"/>
                <a:cs typeface="Arial"/>
              </a:rPr>
              <a:t>State feedback </a:t>
            </a:r>
            <a:r>
              <a:rPr lang="en-US" sz="2400" dirty="0" smtClean="0">
                <a:latin typeface="Arial"/>
                <a:cs typeface="Arial"/>
              </a:rPr>
              <a:t>control</a:t>
            </a:r>
          </a:p>
          <a:p>
            <a:pPr marL="342900" indent="-342900" algn="l">
              <a:buFont typeface="Arial"/>
              <a:buChar char="•"/>
            </a:pPr>
            <a:r>
              <a:rPr lang="en-US" sz="2400" dirty="0">
                <a:latin typeface="Arial"/>
                <a:cs typeface="Arial"/>
              </a:rPr>
              <a:t>O</a:t>
            </a:r>
            <a:r>
              <a:rPr lang="en-US" sz="2400" dirty="0" smtClean="0">
                <a:latin typeface="Arial"/>
                <a:cs typeface="Arial"/>
              </a:rPr>
              <a:t>bservers and optimal control</a:t>
            </a:r>
            <a:endParaRPr lang="en-US" sz="2400" dirty="0">
              <a:latin typeface="Arial"/>
              <a:cs typeface="Arial"/>
            </a:endParaRPr>
          </a:p>
          <a:p>
            <a:pPr marL="342900" indent="-342900" algn="l">
              <a:buFont typeface="Arial"/>
              <a:buChar char="•"/>
            </a:pPr>
            <a:endParaRPr lang="en-US" sz="2400" dirty="0" smtClean="0">
              <a:latin typeface="Arial"/>
              <a:cs typeface="Arial"/>
            </a:endParaRPr>
          </a:p>
          <a:p>
            <a:pPr marL="342900" indent="-342900" algn="l">
              <a:buFont typeface="Arial"/>
              <a:buChar char="•"/>
            </a:pPr>
            <a:endParaRPr lang="en-US" sz="2400" dirty="0">
              <a:latin typeface="Arial"/>
              <a:cs typeface="Arial"/>
            </a:endParaRPr>
          </a:p>
        </p:txBody>
      </p:sp>
    </p:spTree>
    <p:extLst>
      <p:ext uri="{BB962C8B-B14F-4D97-AF65-F5344CB8AC3E}">
        <p14:creationId xmlns:p14="http://schemas.microsoft.com/office/powerpoint/2010/main" val="17893422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825894" y="6882"/>
            <a:ext cx="8229600" cy="60271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smtClean="0">
                <a:latin typeface="Arial" charset="0"/>
              </a:rPr>
              <a:t>But time delays are a problem</a:t>
            </a:r>
            <a:endParaRPr lang="en-US" sz="3200" b="1" dirty="0">
              <a:latin typeface="Arial" charset="0"/>
            </a:endParaRPr>
          </a:p>
        </p:txBody>
      </p:sp>
      <p:sp>
        <p:nvSpPr>
          <p:cNvPr id="4" name="Rectangle 3"/>
          <p:cNvSpPr/>
          <p:nvPr/>
        </p:nvSpPr>
        <p:spPr>
          <a:xfrm>
            <a:off x="3219450" y="3352800"/>
            <a:ext cx="3879850" cy="914400"/>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impleControllerDela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752600"/>
            <a:ext cx="9906000" cy="3023616"/>
          </a:xfrm>
          <a:prstGeom prst="rect">
            <a:avLst/>
          </a:prstGeom>
        </p:spPr>
      </p:pic>
      <p:sp>
        <p:nvSpPr>
          <p:cNvPr id="7" name="Rectangle 6"/>
          <p:cNvSpPr/>
          <p:nvPr/>
        </p:nvSpPr>
        <p:spPr>
          <a:xfrm>
            <a:off x="0" y="5042118"/>
            <a:ext cx="9906000" cy="1200328"/>
          </a:xfrm>
          <a:prstGeom prst="rect">
            <a:avLst/>
          </a:prstGeom>
        </p:spPr>
        <p:txBody>
          <a:bodyPr wrap="square">
            <a:spAutoFit/>
          </a:bodyPr>
          <a:lstStyle/>
          <a:p>
            <a:pPr marL="342900" indent="-342900" algn="l">
              <a:buFont typeface="Arial"/>
              <a:buChar char="•"/>
            </a:pPr>
            <a:r>
              <a:rPr lang="en-US" sz="2400" dirty="0">
                <a:latin typeface="Arial"/>
                <a:cs typeface="Arial"/>
              </a:rPr>
              <a:t>Time delays in </a:t>
            </a:r>
            <a:r>
              <a:rPr lang="en-US" sz="2400" dirty="0" smtClean="0">
                <a:latin typeface="Arial"/>
                <a:cs typeface="Arial"/>
              </a:rPr>
              <a:t>processing </a:t>
            </a:r>
            <a:r>
              <a:rPr lang="en-US" sz="2400" dirty="0">
                <a:latin typeface="Arial"/>
                <a:cs typeface="Arial"/>
              </a:rPr>
              <a:t>place limitations on feedback control schemes </a:t>
            </a:r>
            <a:endParaRPr lang="en-US" sz="2400" dirty="0" smtClean="0">
              <a:latin typeface="Arial"/>
              <a:cs typeface="Arial"/>
            </a:endParaRPr>
          </a:p>
          <a:p>
            <a:pPr marL="342900" indent="-342900" algn="l">
              <a:buFont typeface="Arial"/>
              <a:buChar char="•"/>
            </a:pPr>
            <a:r>
              <a:rPr lang="en-US" sz="2400" dirty="0" smtClean="0">
                <a:latin typeface="Arial"/>
                <a:cs typeface="Arial"/>
              </a:rPr>
              <a:t>When signal fed back in-phase system can go unstable!</a:t>
            </a:r>
          </a:p>
        </p:txBody>
      </p:sp>
    </p:spTree>
    <p:extLst>
      <p:ext uri="{BB962C8B-B14F-4D97-AF65-F5344CB8AC3E}">
        <p14:creationId xmlns:p14="http://schemas.microsoft.com/office/powerpoint/2010/main" val="19809432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3"/>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146957" y="111943"/>
            <a:ext cx="9759043" cy="556355"/>
          </a:xfrm>
          <a:prstGeom prst="rect">
            <a:avLst/>
          </a:prstGeom>
        </p:spPr>
        <p:txBody>
          <a:bodyPr vert="horz" lIns="91440" tIns="45720" rIns="91440" bIns="45720" rtlCol="0" anchor="ctr">
            <a:normAutofit lnSpcReduction="10000"/>
          </a:bodyPr>
          <a:lstStyle>
            <a:defPPr>
              <a:defRPr lang="en-GB"/>
            </a:defPPr>
            <a:lvl1pPr defTabSz="457200" eaLnBrk="1" latinLnBrk="0" hangingPunct="1">
              <a:buNone/>
              <a:defRPr sz="3200" b="1">
                <a:latin typeface="Arial" charset="0"/>
                <a:ea typeface="+mj-ea"/>
                <a:cs typeface="+mj-cs"/>
              </a:defRPr>
            </a:lvl1pPr>
          </a:lstStyle>
          <a:p>
            <a:r>
              <a:rPr lang="en-US" dirty="0"/>
              <a:t>Output feedback control with forward model</a:t>
            </a:r>
          </a:p>
        </p:txBody>
      </p:sp>
      <p:sp>
        <p:nvSpPr>
          <p:cNvPr id="2" name="Rectangle 1"/>
          <p:cNvSpPr/>
          <p:nvPr/>
        </p:nvSpPr>
        <p:spPr>
          <a:xfrm>
            <a:off x="0" y="3155356"/>
            <a:ext cx="9906000" cy="3785652"/>
          </a:xfrm>
          <a:prstGeom prst="rect">
            <a:avLst/>
          </a:prstGeom>
        </p:spPr>
        <p:txBody>
          <a:bodyPr wrap="square">
            <a:spAutoFit/>
          </a:bodyPr>
          <a:lstStyle/>
          <a:p>
            <a:pPr marL="316531" indent="-316531" algn="l">
              <a:buFont typeface="Arial" charset="0"/>
              <a:buChar char="•"/>
            </a:pPr>
            <a:r>
              <a:rPr lang="en-GB" sz="2400" dirty="0">
                <a:latin typeface="Arial" charset="0"/>
                <a:ea typeface="Arial" charset="0"/>
                <a:cs typeface="Arial" charset="0"/>
              </a:rPr>
              <a:t>Time delays during processing place limitations on feedback control schemes. </a:t>
            </a:r>
          </a:p>
          <a:p>
            <a:pPr marL="316531" indent="-316531" algn="l">
              <a:buFont typeface="Arial" charset="0"/>
              <a:buChar char="•"/>
            </a:pPr>
            <a:r>
              <a:rPr lang="en-GB" sz="2400" dirty="0">
                <a:latin typeface="Arial" charset="0"/>
                <a:ea typeface="Arial" charset="0"/>
                <a:cs typeface="Arial" charset="0"/>
              </a:rPr>
              <a:t>One solution to this problem is to employ a control scheme that employs a forward model of the plant dynamics to provide an un-delayed estimate of the system output. </a:t>
            </a:r>
          </a:p>
          <a:p>
            <a:pPr marL="316531" indent="-316531" algn="l">
              <a:buFont typeface="Arial" charset="0"/>
              <a:buChar char="•"/>
            </a:pPr>
            <a:r>
              <a:rPr lang="en-GB" sz="2400" dirty="0">
                <a:latin typeface="Arial" charset="0"/>
                <a:ea typeface="Arial" charset="0"/>
                <a:cs typeface="Arial" charset="0"/>
              </a:rPr>
              <a:t>The forward model estimates the output, which is then used in the feedback loop, rather than having to wait until actual direct feedback is received. </a:t>
            </a:r>
          </a:p>
          <a:p>
            <a:pPr marL="316531" indent="-316531" algn="l">
              <a:buFont typeface="Arial" charset="0"/>
              <a:buChar char="•"/>
            </a:pPr>
            <a:r>
              <a:rPr lang="en-GB" sz="2400" dirty="0">
                <a:latin typeface="Arial" charset="0"/>
                <a:ea typeface="Arial" charset="0"/>
                <a:cs typeface="Arial" charset="0"/>
              </a:rPr>
              <a:t>Using a forward model to predict sensory output, which is then used in the feedback path stabiles plant operation</a:t>
            </a:r>
            <a:endParaRPr lang="en-US" sz="2400" dirty="0">
              <a:latin typeface="Arial" charset="0"/>
              <a:ea typeface="Arial" charset="0"/>
              <a:cs typeface="Arial" charset="0"/>
            </a:endParaRPr>
          </a:p>
        </p:txBody>
      </p:sp>
      <p:pic>
        <p:nvPicPr>
          <p:cNvPr id="5" name="Picture 4" descr="book%20figs/Figure%205%20ControllersFowardModel.jpg"/>
          <p:cNvPicPr/>
          <p:nvPr/>
        </p:nvPicPr>
        <p:blipFill rotWithShape="1">
          <a:blip r:embed="rId2">
            <a:extLst>
              <a:ext uri="{28A0092B-C50C-407E-A947-70E740481C1C}">
                <a14:useLocalDpi xmlns:a14="http://schemas.microsoft.com/office/drawing/2010/main"/>
              </a:ext>
            </a:extLst>
          </a:blip>
          <a:srcRect/>
          <a:stretch/>
        </p:blipFill>
        <p:spPr bwMode="auto">
          <a:xfrm>
            <a:off x="1894116" y="842795"/>
            <a:ext cx="5646440" cy="224842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738031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2"/>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4294967295"/>
          </p:nvPr>
        </p:nvSpPr>
        <p:spPr>
          <a:xfrm>
            <a:off x="0" y="863600"/>
            <a:ext cx="10041467" cy="5435600"/>
          </a:xfrm>
        </p:spPr>
        <p:txBody>
          <a:bodyPr>
            <a:noAutofit/>
          </a:bodyPr>
          <a:lstStyle/>
          <a:p>
            <a:pPr marL="342900" lvl="1" indent="-342900">
              <a:buFont typeface="Arial"/>
              <a:buChar char="•"/>
            </a:pPr>
            <a:r>
              <a:rPr lang="en-US" altLang="zh-CN" sz="2400" dirty="0">
                <a:solidFill>
                  <a:srgbClr val="000000"/>
                </a:solidFill>
                <a:latin typeface="Arial"/>
                <a:ea typeface="宋体" charset="0"/>
                <a:cs typeface="Arial"/>
              </a:rPr>
              <a:t>Feedback is a key idea in the discipline of control</a:t>
            </a:r>
            <a:r>
              <a:rPr lang="en-US" altLang="zh-CN" sz="2400" dirty="0" smtClean="0">
                <a:solidFill>
                  <a:srgbClr val="000000"/>
                </a:solidFill>
                <a:latin typeface="Arial"/>
                <a:ea typeface="宋体" charset="0"/>
                <a:cs typeface="Arial"/>
              </a:rPr>
              <a:t>.</a:t>
            </a:r>
          </a:p>
          <a:p>
            <a:pPr eaLnBrk="1" hangingPunct="1"/>
            <a:r>
              <a:rPr lang="en-US" altLang="zh-CN" sz="2400" dirty="0" smtClean="0">
                <a:solidFill>
                  <a:srgbClr val="000000"/>
                </a:solidFill>
                <a:latin typeface="Arial"/>
                <a:ea typeface="宋体" charset="0"/>
                <a:cs typeface="Arial"/>
              </a:rPr>
              <a:t>In </a:t>
            </a:r>
            <a:r>
              <a:rPr lang="en-US" altLang="zh-CN" sz="2400" dirty="0">
                <a:solidFill>
                  <a:srgbClr val="000000"/>
                </a:solidFill>
                <a:latin typeface="Arial"/>
                <a:ea typeface="宋体" charset="0"/>
                <a:cs typeface="Arial"/>
              </a:rPr>
              <a:t>practice, feedback control system and closed-loop control system are used </a:t>
            </a:r>
            <a:r>
              <a:rPr lang="en-US" altLang="zh-CN" sz="2400" dirty="0" smtClean="0">
                <a:solidFill>
                  <a:srgbClr val="000000"/>
                </a:solidFill>
                <a:latin typeface="Arial"/>
                <a:ea typeface="宋体" charset="0"/>
                <a:cs typeface="Arial"/>
              </a:rPr>
              <a:t>interchangeably</a:t>
            </a:r>
            <a:endParaRPr lang="en-US" altLang="zh-CN" sz="2400" dirty="0">
              <a:solidFill>
                <a:srgbClr val="000000"/>
              </a:solidFill>
              <a:latin typeface="Arial"/>
              <a:ea typeface="宋体" charset="0"/>
              <a:cs typeface="Arial"/>
            </a:endParaRPr>
          </a:p>
          <a:p>
            <a:pPr eaLnBrk="1" hangingPunct="1"/>
            <a:r>
              <a:rPr lang="en-US" altLang="zh-CN" sz="2400" dirty="0">
                <a:solidFill>
                  <a:srgbClr val="000000"/>
                </a:solidFill>
                <a:latin typeface="Arial"/>
                <a:ea typeface="宋体" charset="0"/>
                <a:cs typeface="Arial"/>
              </a:rPr>
              <a:t>Closed-loop control always implies the use of feedback control action in order to reduce system </a:t>
            </a:r>
            <a:r>
              <a:rPr lang="en-US" altLang="zh-CN" sz="2400" dirty="0" smtClean="0">
                <a:solidFill>
                  <a:srgbClr val="000000"/>
                </a:solidFill>
                <a:latin typeface="Arial"/>
                <a:ea typeface="宋体" charset="0"/>
                <a:cs typeface="Arial"/>
              </a:rPr>
              <a:t>error</a:t>
            </a:r>
          </a:p>
          <a:p>
            <a:pPr eaLnBrk="1" hangingPunct="1"/>
            <a:endParaRPr lang="en-US" altLang="zh-CN" sz="2400" dirty="0" smtClean="0">
              <a:solidFill>
                <a:srgbClr val="000000"/>
              </a:solidFill>
              <a:latin typeface="Arial"/>
              <a:ea typeface="宋体" charset="0"/>
              <a:cs typeface="Arial"/>
            </a:endParaRPr>
          </a:p>
          <a:p>
            <a:r>
              <a:rPr lang="en-US" sz="2400" dirty="0">
                <a:solidFill>
                  <a:srgbClr val="000000"/>
                </a:solidFill>
                <a:latin typeface="Arial"/>
                <a:cs typeface="Arial"/>
              </a:rPr>
              <a:t>What is the Control System Engineer trying to </a:t>
            </a:r>
            <a:r>
              <a:rPr lang="en-US" sz="2400" dirty="0" smtClean="0">
                <a:solidFill>
                  <a:srgbClr val="000000"/>
                </a:solidFill>
                <a:latin typeface="Arial"/>
                <a:cs typeface="Arial"/>
              </a:rPr>
              <a:t>achieve?</a:t>
            </a:r>
            <a:endParaRPr lang="en-US" altLang="zh-CN" sz="2400" dirty="0" smtClean="0">
              <a:solidFill>
                <a:srgbClr val="000000"/>
              </a:solidFill>
              <a:latin typeface="Arial"/>
              <a:ea typeface="宋体" charset="0"/>
              <a:cs typeface="Arial"/>
            </a:endParaRPr>
          </a:p>
          <a:p>
            <a:r>
              <a:rPr lang="en-US" sz="2400" dirty="0">
                <a:solidFill>
                  <a:srgbClr val="000000"/>
                </a:solidFill>
                <a:latin typeface="Arial"/>
                <a:cs typeface="Arial"/>
              </a:rPr>
              <a:t>First, understand the broader picture of </a:t>
            </a:r>
            <a:r>
              <a:rPr lang="en-US" sz="2400" dirty="0" smtClean="0">
                <a:solidFill>
                  <a:srgbClr val="000000"/>
                </a:solidFill>
                <a:latin typeface="Arial"/>
                <a:cs typeface="Arial"/>
              </a:rPr>
              <a:t>the application </a:t>
            </a:r>
            <a:r>
              <a:rPr lang="en-US" sz="2400" dirty="0">
                <a:solidFill>
                  <a:srgbClr val="000000"/>
                </a:solidFill>
                <a:latin typeface="Arial"/>
                <a:cs typeface="Arial"/>
              </a:rPr>
              <a:t>to best apply a suitable control system.</a:t>
            </a:r>
          </a:p>
          <a:p>
            <a:r>
              <a:rPr lang="en-US" sz="2400" dirty="0">
                <a:solidFill>
                  <a:srgbClr val="000000"/>
                </a:solidFill>
                <a:latin typeface="Arial"/>
                <a:cs typeface="Arial"/>
              </a:rPr>
              <a:t>A good control system is a system that will</a:t>
            </a:r>
          </a:p>
          <a:p>
            <a:pPr lvl="1"/>
            <a:r>
              <a:rPr lang="en-US" sz="2400" dirty="0">
                <a:solidFill>
                  <a:srgbClr val="000000"/>
                </a:solidFill>
                <a:latin typeface="Arial"/>
                <a:cs typeface="Arial"/>
              </a:rPr>
              <a:t>generate a response quickly and without oscillation (</a:t>
            </a:r>
            <a:r>
              <a:rPr lang="en-US" sz="2400" i="1" dirty="0">
                <a:solidFill>
                  <a:srgbClr val="000000"/>
                </a:solidFill>
                <a:latin typeface="Arial"/>
                <a:cs typeface="Arial"/>
              </a:rPr>
              <a:t>good transient response</a:t>
            </a:r>
            <a:r>
              <a:rPr lang="en-US" sz="2400" dirty="0">
                <a:solidFill>
                  <a:srgbClr val="000000"/>
                </a:solidFill>
                <a:latin typeface="Arial"/>
                <a:cs typeface="Arial"/>
              </a:rPr>
              <a:t>),</a:t>
            </a:r>
          </a:p>
          <a:p>
            <a:pPr lvl="1"/>
            <a:r>
              <a:rPr lang="en-US" sz="2400" dirty="0">
                <a:solidFill>
                  <a:srgbClr val="000000"/>
                </a:solidFill>
                <a:latin typeface="Arial"/>
                <a:cs typeface="Arial"/>
              </a:rPr>
              <a:t>have low error once settled (</a:t>
            </a:r>
            <a:r>
              <a:rPr lang="en-US" sz="2400" i="1" dirty="0">
                <a:solidFill>
                  <a:srgbClr val="000000"/>
                </a:solidFill>
                <a:latin typeface="Arial"/>
                <a:cs typeface="Arial"/>
              </a:rPr>
              <a:t>good steady-state response</a:t>
            </a:r>
            <a:r>
              <a:rPr lang="en-US" sz="2400" dirty="0">
                <a:solidFill>
                  <a:srgbClr val="000000"/>
                </a:solidFill>
                <a:latin typeface="Arial"/>
                <a:cs typeface="Arial"/>
              </a:rPr>
              <a:t>),</a:t>
            </a:r>
          </a:p>
          <a:p>
            <a:pPr lvl="1"/>
            <a:r>
              <a:rPr lang="en-US" sz="2400" dirty="0">
                <a:solidFill>
                  <a:srgbClr val="000000"/>
                </a:solidFill>
                <a:latin typeface="Arial"/>
                <a:cs typeface="Arial"/>
              </a:rPr>
              <a:t>and will not oscillate wildly or damage that system (</a:t>
            </a:r>
            <a:r>
              <a:rPr lang="en-US" sz="2400" i="1" dirty="0">
                <a:solidFill>
                  <a:srgbClr val="000000"/>
                </a:solidFill>
                <a:latin typeface="Arial"/>
                <a:cs typeface="Arial"/>
              </a:rPr>
              <a:t>stability</a:t>
            </a:r>
            <a:r>
              <a:rPr lang="en-US" sz="2400" dirty="0">
                <a:solidFill>
                  <a:srgbClr val="000000"/>
                </a:solidFill>
                <a:latin typeface="Arial"/>
                <a:cs typeface="Arial"/>
              </a:rPr>
              <a:t>).</a:t>
            </a:r>
          </a:p>
          <a:p>
            <a:pPr eaLnBrk="1" hangingPunct="1"/>
            <a:endParaRPr lang="en-US" altLang="zh-CN" sz="2400" dirty="0">
              <a:solidFill>
                <a:srgbClr val="000000"/>
              </a:solidFill>
              <a:latin typeface="Arial"/>
              <a:ea typeface="宋体" charset="0"/>
              <a:cs typeface="Arial"/>
            </a:endParaRPr>
          </a:p>
          <a:p>
            <a:pPr eaLnBrk="1" hangingPunct="1"/>
            <a:endParaRPr lang="zh-CN" altLang="en-US" sz="2400" dirty="0">
              <a:solidFill>
                <a:srgbClr val="000000"/>
              </a:solidFill>
              <a:latin typeface="Arial"/>
              <a:ea typeface="宋体" charset="0"/>
              <a:cs typeface="Arial"/>
            </a:endParaRPr>
          </a:p>
        </p:txBody>
      </p:sp>
      <p:sp>
        <p:nvSpPr>
          <p:cNvPr id="4" name="Title 1"/>
          <p:cNvSpPr txBox="1">
            <a:spLocks/>
          </p:cNvSpPr>
          <p:nvPr/>
        </p:nvSpPr>
        <p:spPr>
          <a:xfrm>
            <a:off x="450546"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t>Closed-loop control systems</a:t>
            </a:r>
          </a:p>
        </p:txBody>
      </p:sp>
    </p:spTree>
    <p:extLst>
      <p:ext uri="{BB962C8B-B14F-4D97-AF65-F5344CB8AC3E}">
        <p14:creationId xmlns:p14="http://schemas.microsoft.com/office/powerpoint/2010/main" val="5447961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内容占位符 2"/>
          <p:cNvSpPr>
            <a:spLocks noGrp="1"/>
          </p:cNvSpPr>
          <p:nvPr>
            <p:ph sz="quarter" idx="4294967295"/>
          </p:nvPr>
        </p:nvSpPr>
        <p:spPr>
          <a:xfrm>
            <a:off x="422729" y="1546987"/>
            <a:ext cx="8915400" cy="4525963"/>
          </a:xfrm>
        </p:spPr>
        <p:txBody>
          <a:bodyPr>
            <a:normAutofit fontScale="92500" lnSpcReduction="20000"/>
          </a:bodyPr>
          <a:lstStyle/>
          <a:p>
            <a:pPr eaLnBrk="1" hangingPunct="1"/>
            <a:r>
              <a:rPr lang="en-US" altLang="zh-CN" sz="2400" dirty="0">
                <a:solidFill>
                  <a:srgbClr val="000000"/>
                </a:solidFill>
                <a:latin typeface="Arial"/>
                <a:ea typeface="宋体" charset="0"/>
                <a:cs typeface="Arial"/>
              </a:rPr>
              <a:t>Main advantages of feedback: </a:t>
            </a:r>
          </a:p>
          <a:p>
            <a:pPr lvl="1" eaLnBrk="1" hangingPunct="1">
              <a:lnSpc>
                <a:spcPct val="150000"/>
              </a:lnSpc>
            </a:pPr>
            <a:r>
              <a:rPr lang="en-US" altLang="zh-CN" sz="2400" dirty="0">
                <a:solidFill>
                  <a:srgbClr val="000000"/>
                </a:solidFill>
                <a:latin typeface="Arial"/>
                <a:ea typeface="宋体" charset="0"/>
                <a:cs typeface="Arial"/>
              </a:rPr>
              <a:t>reduce disturbance effects</a:t>
            </a:r>
          </a:p>
          <a:p>
            <a:pPr lvl="1" eaLnBrk="1" hangingPunct="1">
              <a:lnSpc>
                <a:spcPct val="150000"/>
              </a:lnSpc>
            </a:pPr>
            <a:r>
              <a:rPr lang="en-US" altLang="zh-CN" sz="2400" dirty="0">
                <a:solidFill>
                  <a:srgbClr val="000000"/>
                </a:solidFill>
                <a:latin typeface="Arial"/>
                <a:ea typeface="宋体" charset="0"/>
                <a:cs typeface="Arial"/>
              </a:rPr>
              <a:t>make system insensitive to variations</a:t>
            </a:r>
          </a:p>
          <a:p>
            <a:pPr lvl="1" eaLnBrk="1" hangingPunct="1">
              <a:lnSpc>
                <a:spcPct val="150000"/>
              </a:lnSpc>
            </a:pPr>
            <a:r>
              <a:rPr lang="en-US" altLang="zh-CN" sz="2400" dirty="0">
                <a:solidFill>
                  <a:srgbClr val="000000"/>
                </a:solidFill>
                <a:latin typeface="Arial"/>
                <a:ea typeface="宋体" charset="0"/>
                <a:cs typeface="Arial"/>
              </a:rPr>
              <a:t>stabilize an unstable system</a:t>
            </a:r>
          </a:p>
          <a:p>
            <a:r>
              <a:rPr lang="en-US" altLang="zh-CN" sz="2400" dirty="0">
                <a:solidFill>
                  <a:srgbClr val="000000"/>
                </a:solidFill>
                <a:latin typeface="Arial"/>
                <a:ea typeface="宋体" charset="0"/>
                <a:cs typeface="Arial"/>
              </a:rPr>
              <a:t>create well-defined relationship between output and  </a:t>
            </a:r>
            <a:r>
              <a:rPr lang="en-US" altLang="zh-CN" sz="2400" dirty="0" smtClean="0">
                <a:solidFill>
                  <a:srgbClr val="000000"/>
                </a:solidFill>
                <a:latin typeface="Arial"/>
                <a:ea typeface="宋体" charset="0"/>
                <a:cs typeface="Arial"/>
              </a:rPr>
              <a:t>reference</a:t>
            </a:r>
          </a:p>
          <a:p>
            <a:endParaRPr lang="en-US" altLang="zh-CN" sz="2400" dirty="0">
              <a:solidFill>
                <a:srgbClr val="000000"/>
              </a:solidFill>
              <a:latin typeface="Arial"/>
              <a:ea typeface="宋体" charset="0"/>
              <a:cs typeface="Arial"/>
            </a:endParaRPr>
          </a:p>
          <a:p>
            <a:r>
              <a:rPr lang="en-US" altLang="zh-CN" sz="2400" dirty="0" smtClean="0">
                <a:solidFill>
                  <a:srgbClr val="000000"/>
                </a:solidFill>
                <a:latin typeface="Arial"/>
                <a:ea typeface="宋体" charset="0"/>
                <a:cs typeface="Arial"/>
              </a:rPr>
              <a:t>Potential </a:t>
            </a:r>
            <a:r>
              <a:rPr lang="en-US" altLang="zh-CN" sz="2400" dirty="0">
                <a:solidFill>
                  <a:srgbClr val="000000"/>
                </a:solidFill>
                <a:latin typeface="Arial"/>
                <a:ea typeface="宋体" charset="0"/>
                <a:cs typeface="Arial"/>
              </a:rPr>
              <a:t>drawbacks of feedback:</a:t>
            </a:r>
          </a:p>
          <a:p>
            <a:pPr lvl="1">
              <a:lnSpc>
                <a:spcPct val="150000"/>
              </a:lnSpc>
            </a:pPr>
            <a:r>
              <a:rPr lang="en-US" altLang="zh-CN" sz="2400" dirty="0">
                <a:solidFill>
                  <a:srgbClr val="000000"/>
                </a:solidFill>
                <a:latin typeface="Arial"/>
                <a:ea typeface="宋体" charset="0"/>
                <a:cs typeface="Arial"/>
              </a:rPr>
              <a:t>cause instability if not used properly</a:t>
            </a:r>
          </a:p>
          <a:p>
            <a:pPr lvl="1">
              <a:lnSpc>
                <a:spcPct val="150000"/>
              </a:lnSpc>
            </a:pPr>
            <a:r>
              <a:rPr lang="en-US" altLang="zh-CN" sz="2400" dirty="0">
                <a:solidFill>
                  <a:srgbClr val="000000"/>
                </a:solidFill>
                <a:latin typeface="Arial"/>
                <a:ea typeface="宋体" charset="0"/>
                <a:cs typeface="Arial"/>
              </a:rPr>
              <a:t>couple noise from sensors into the dynamics of a system</a:t>
            </a:r>
          </a:p>
          <a:p>
            <a:pPr lvl="1">
              <a:lnSpc>
                <a:spcPct val="150000"/>
              </a:lnSpc>
            </a:pPr>
            <a:r>
              <a:rPr lang="en-US" altLang="zh-CN" sz="2400" dirty="0">
                <a:solidFill>
                  <a:srgbClr val="000000"/>
                </a:solidFill>
                <a:latin typeface="Arial"/>
                <a:ea typeface="宋体" charset="0"/>
                <a:cs typeface="Arial"/>
              </a:rPr>
              <a:t>increase the overall complexity of a system</a:t>
            </a:r>
          </a:p>
          <a:p>
            <a:pPr lvl="1" eaLnBrk="1" hangingPunct="1">
              <a:lnSpc>
                <a:spcPct val="150000"/>
              </a:lnSpc>
            </a:pPr>
            <a:endParaRPr lang="en-US" altLang="zh-CN" sz="2400" dirty="0">
              <a:solidFill>
                <a:srgbClr val="000000"/>
              </a:solidFill>
              <a:latin typeface="Arial"/>
              <a:ea typeface="宋体" charset="0"/>
              <a:cs typeface="Arial"/>
            </a:endParaRPr>
          </a:p>
          <a:p>
            <a:pPr eaLnBrk="1" hangingPunct="1"/>
            <a:endParaRPr lang="zh-CN" altLang="en-US" sz="2400" dirty="0">
              <a:solidFill>
                <a:srgbClr val="000000"/>
              </a:solidFill>
              <a:latin typeface="Arial"/>
              <a:ea typeface="宋体" charset="0"/>
              <a:cs typeface="Arial"/>
            </a:endParaRPr>
          </a:p>
        </p:txBody>
      </p:sp>
      <p:sp>
        <p:nvSpPr>
          <p:cNvPr id="4" name="Title 1"/>
          <p:cNvSpPr txBox="1">
            <a:spLocks/>
          </p:cNvSpPr>
          <p:nvPr/>
        </p:nvSpPr>
        <p:spPr>
          <a:xfrm>
            <a:off x="450546"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t>Key points regarding feedback control</a:t>
            </a:r>
          </a:p>
        </p:txBody>
      </p:sp>
    </p:spTree>
    <p:extLst>
      <p:ext uri="{BB962C8B-B14F-4D97-AF65-F5344CB8AC3E}">
        <p14:creationId xmlns:p14="http://schemas.microsoft.com/office/powerpoint/2010/main" val="16668622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577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577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5778">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5778">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577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577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577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577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577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内容占位符 2"/>
          <p:cNvSpPr>
            <a:spLocks noGrp="1"/>
          </p:cNvSpPr>
          <p:nvPr>
            <p:ph sz="quarter" idx="4294967295"/>
          </p:nvPr>
        </p:nvSpPr>
        <p:spPr>
          <a:xfrm>
            <a:off x="293915" y="1198638"/>
            <a:ext cx="4062148" cy="4572000"/>
          </a:xfrm>
        </p:spPr>
        <p:txBody>
          <a:bodyPr>
            <a:normAutofit/>
          </a:bodyPr>
          <a:lstStyle/>
          <a:p>
            <a:pPr eaLnBrk="1" hangingPunct="1"/>
            <a:r>
              <a:rPr lang="en-US" altLang="zh-CN" sz="2400" dirty="0">
                <a:solidFill>
                  <a:srgbClr val="000000"/>
                </a:solidFill>
                <a:latin typeface="Arial"/>
                <a:ea typeface="宋体" charset="0"/>
                <a:cs typeface="Arial"/>
              </a:rPr>
              <a:t>Open-loop control</a:t>
            </a:r>
            <a:endParaRPr lang="zh-CN" altLang="en-US" sz="2400" dirty="0">
              <a:solidFill>
                <a:srgbClr val="000000"/>
              </a:solidFill>
              <a:latin typeface="Arial"/>
              <a:ea typeface="宋体" charset="0"/>
              <a:cs typeface="Arial"/>
            </a:endParaRPr>
          </a:p>
        </p:txBody>
      </p:sp>
      <p:sp>
        <p:nvSpPr>
          <p:cNvPr id="83971" name="内容占位符 3"/>
          <p:cNvSpPr>
            <a:spLocks noGrp="1"/>
          </p:cNvSpPr>
          <p:nvPr>
            <p:ph sz="quarter" idx="4294967295"/>
          </p:nvPr>
        </p:nvSpPr>
        <p:spPr>
          <a:xfrm>
            <a:off x="5700713" y="1155096"/>
            <a:ext cx="4062148" cy="4572000"/>
          </a:xfrm>
        </p:spPr>
        <p:txBody>
          <a:bodyPr/>
          <a:lstStyle/>
          <a:p>
            <a:pPr eaLnBrk="1" hangingPunct="1"/>
            <a:r>
              <a:rPr lang="en-US" altLang="zh-CN" sz="2400" dirty="0">
                <a:solidFill>
                  <a:srgbClr val="000000"/>
                </a:solidFill>
                <a:latin typeface="Arial"/>
                <a:ea typeface="宋体" charset="0"/>
                <a:cs typeface="Arial"/>
              </a:rPr>
              <a:t>Closed-loop control</a:t>
            </a:r>
            <a:endParaRPr lang="zh-CN" altLang="en-US" sz="2400" dirty="0">
              <a:solidFill>
                <a:srgbClr val="000000"/>
              </a:solidFill>
              <a:latin typeface="Arial"/>
              <a:ea typeface="宋体" charset="0"/>
              <a:cs typeface="Arial"/>
            </a:endParaRPr>
          </a:p>
        </p:txBody>
      </p:sp>
      <p:sp>
        <p:nvSpPr>
          <p:cNvPr id="5" name="圆角矩形 4"/>
          <p:cNvSpPr/>
          <p:nvPr/>
        </p:nvSpPr>
        <p:spPr>
          <a:xfrm>
            <a:off x="331108" y="1903413"/>
            <a:ext cx="3018235" cy="714375"/>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hangingPunct="0">
              <a:buFont typeface="Arial" charset="0"/>
              <a:buNone/>
              <a:defRPr/>
            </a:pPr>
            <a:r>
              <a:rPr kumimoji="1" lang="en-US" altLang="zh-CN" sz="2000" b="1" dirty="0">
                <a:solidFill>
                  <a:srgbClr val="0070C0"/>
                </a:solidFill>
                <a:latin typeface="Calibri"/>
                <a:ea typeface="宋体" pitchFamily="2" charset="-122"/>
                <a:cs typeface="Calibri"/>
              </a:rPr>
              <a:t>  </a:t>
            </a:r>
            <a:r>
              <a:rPr kumimoji="1" lang="en-US" altLang="zh-CN" sz="2000" b="1" dirty="0">
                <a:solidFill>
                  <a:srgbClr val="FF0000"/>
                </a:solidFill>
                <a:latin typeface="Calibri"/>
                <a:ea typeface="宋体" pitchFamily="2" charset="-122"/>
                <a:cs typeface="Calibri"/>
              </a:rPr>
              <a:t>Simple structure,</a:t>
            </a:r>
          </a:p>
          <a:p>
            <a:pPr eaLnBrk="0" hangingPunct="0">
              <a:defRPr/>
            </a:pPr>
            <a:r>
              <a:rPr kumimoji="1" lang="en-US" altLang="zh-CN" sz="2000" b="1" dirty="0">
                <a:solidFill>
                  <a:srgbClr val="FF0000"/>
                </a:solidFill>
                <a:latin typeface="Calibri"/>
                <a:ea typeface="宋体" pitchFamily="2" charset="-122"/>
                <a:cs typeface="Calibri"/>
              </a:rPr>
              <a:t>    low cost</a:t>
            </a:r>
          </a:p>
        </p:txBody>
      </p:sp>
      <p:sp>
        <p:nvSpPr>
          <p:cNvPr id="6" name="圆角矩形 5"/>
          <p:cNvSpPr/>
          <p:nvPr/>
        </p:nvSpPr>
        <p:spPr>
          <a:xfrm>
            <a:off x="331108" y="4117974"/>
            <a:ext cx="3637360" cy="85725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hangingPunct="0">
              <a:buFont typeface="Arial" charset="0"/>
              <a:buNone/>
              <a:defRPr/>
            </a:pPr>
            <a:r>
              <a:rPr kumimoji="1" lang="en-US" altLang="zh-CN" sz="2000" b="1" dirty="0">
                <a:solidFill>
                  <a:srgbClr val="0070C0"/>
                </a:solidFill>
                <a:latin typeface="Calibri"/>
                <a:ea typeface="宋体" pitchFamily="2" charset="-122"/>
                <a:cs typeface="Calibri"/>
              </a:rPr>
              <a:t>  </a:t>
            </a:r>
            <a:r>
              <a:rPr kumimoji="1" lang="en-US" altLang="zh-CN" sz="2000" b="1" dirty="0">
                <a:solidFill>
                  <a:srgbClr val="008E40"/>
                </a:solidFill>
                <a:latin typeface="Calibri"/>
                <a:ea typeface="宋体" pitchFamily="2" charset="-122"/>
                <a:cs typeface="Calibri"/>
              </a:rPr>
              <a:t>Low accuracy and resistance to disturbance  </a:t>
            </a:r>
          </a:p>
        </p:txBody>
      </p:sp>
      <p:sp>
        <p:nvSpPr>
          <p:cNvPr id="7" name="圆角矩形 6"/>
          <p:cNvSpPr/>
          <p:nvPr/>
        </p:nvSpPr>
        <p:spPr>
          <a:xfrm>
            <a:off x="331108" y="2974974"/>
            <a:ext cx="3018235" cy="714375"/>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hangingPunct="0">
              <a:buFont typeface="Arial" charset="0"/>
              <a:buNone/>
              <a:defRPr/>
            </a:pPr>
            <a:r>
              <a:rPr kumimoji="1" lang="en-US" altLang="zh-CN" sz="2000" b="1" dirty="0">
                <a:solidFill>
                  <a:srgbClr val="0070C0"/>
                </a:solidFill>
                <a:latin typeface="Calibri"/>
                <a:ea typeface="宋体" pitchFamily="2" charset="-122"/>
                <a:cs typeface="Calibri"/>
              </a:rPr>
              <a:t>  </a:t>
            </a:r>
            <a:r>
              <a:rPr kumimoji="1" lang="en-US" altLang="zh-CN" sz="2000" b="1" dirty="0">
                <a:solidFill>
                  <a:srgbClr val="FF0000"/>
                </a:solidFill>
                <a:latin typeface="Calibri"/>
                <a:ea typeface="宋体" pitchFamily="2" charset="-122"/>
                <a:cs typeface="Calibri"/>
              </a:rPr>
              <a:t>Easy to regulate</a:t>
            </a:r>
          </a:p>
        </p:txBody>
      </p:sp>
      <p:sp>
        <p:nvSpPr>
          <p:cNvPr id="8" name="圆角矩形 7"/>
          <p:cNvSpPr/>
          <p:nvPr/>
        </p:nvSpPr>
        <p:spPr>
          <a:xfrm>
            <a:off x="5651330" y="1903413"/>
            <a:ext cx="3945202" cy="71437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Arial" charset="0"/>
              <a:buNone/>
              <a:defRPr/>
            </a:pPr>
            <a:r>
              <a:rPr kumimoji="1" lang="en-US" altLang="zh-CN" sz="2000" b="1" dirty="0">
                <a:solidFill>
                  <a:schemeClr val="tx1"/>
                </a:solidFill>
                <a:latin typeface="Calibri"/>
                <a:ea typeface="宋体" pitchFamily="2" charset="-122"/>
                <a:cs typeface="Calibri"/>
              </a:rPr>
              <a:t>  </a:t>
            </a:r>
            <a:r>
              <a:rPr kumimoji="1" lang="en-US" altLang="zh-CN" sz="2000" b="1" dirty="0">
                <a:solidFill>
                  <a:srgbClr val="FF0000"/>
                </a:solidFill>
                <a:latin typeface="Calibri"/>
                <a:ea typeface="宋体" pitchFamily="2" charset="-122"/>
                <a:cs typeface="Calibri"/>
              </a:rPr>
              <a:t>Ability to correct error</a:t>
            </a:r>
          </a:p>
        </p:txBody>
      </p:sp>
      <p:sp>
        <p:nvSpPr>
          <p:cNvPr id="9" name="圆角矩形 8"/>
          <p:cNvSpPr/>
          <p:nvPr/>
        </p:nvSpPr>
        <p:spPr>
          <a:xfrm>
            <a:off x="5651330" y="3921125"/>
            <a:ext cx="4022592" cy="71437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Arial" charset="0"/>
              <a:buNone/>
            </a:pPr>
            <a:r>
              <a:rPr kumimoji="1" lang="en-US" altLang="zh-CN" b="1" dirty="0">
                <a:solidFill>
                  <a:schemeClr val="tx1"/>
                </a:solidFill>
                <a:latin typeface="Calibri"/>
                <a:ea typeface="宋体" charset="0"/>
                <a:cs typeface="Calibri"/>
              </a:rPr>
              <a:t>  </a:t>
            </a:r>
            <a:r>
              <a:rPr kumimoji="1" lang="en-US" altLang="zh-CN" sz="2000" b="1" dirty="0">
                <a:solidFill>
                  <a:srgbClr val="008E40"/>
                </a:solidFill>
                <a:latin typeface="Calibri"/>
                <a:ea typeface="宋体" charset="0"/>
                <a:cs typeface="Calibri"/>
              </a:rPr>
              <a:t>Complex structure,</a:t>
            </a:r>
          </a:p>
          <a:p>
            <a:r>
              <a:rPr kumimoji="1" lang="en-US" altLang="zh-CN" sz="2000" b="1" dirty="0">
                <a:solidFill>
                  <a:srgbClr val="008E40"/>
                </a:solidFill>
                <a:latin typeface="Calibri"/>
                <a:ea typeface="宋体" charset="0"/>
                <a:cs typeface="Calibri"/>
              </a:rPr>
              <a:t>    high cost </a:t>
            </a:r>
            <a:endParaRPr lang="zh-CN" altLang="en-US" sz="2000" b="1" dirty="0">
              <a:solidFill>
                <a:srgbClr val="008E40"/>
              </a:solidFill>
              <a:latin typeface="Calibri"/>
              <a:ea typeface="宋体" charset="0"/>
              <a:cs typeface="Calibri"/>
            </a:endParaRPr>
          </a:p>
        </p:txBody>
      </p:sp>
      <p:sp>
        <p:nvSpPr>
          <p:cNvPr id="10" name="圆角矩形 9"/>
          <p:cNvSpPr/>
          <p:nvPr/>
        </p:nvSpPr>
        <p:spPr>
          <a:xfrm>
            <a:off x="5651330" y="2840037"/>
            <a:ext cx="4022592" cy="78581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Arial" charset="0"/>
              <a:buNone/>
            </a:pPr>
            <a:r>
              <a:rPr kumimoji="1" lang="en-US" altLang="zh-CN" sz="2000" b="1" dirty="0">
                <a:solidFill>
                  <a:srgbClr val="FF0000"/>
                </a:solidFill>
                <a:latin typeface="Calibri"/>
                <a:ea typeface="宋体" charset="0"/>
                <a:cs typeface="Calibri"/>
              </a:rPr>
              <a:t>  High accuracy and </a:t>
            </a:r>
          </a:p>
          <a:p>
            <a:r>
              <a:rPr kumimoji="1" lang="en-US" altLang="zh-CN" sz="2000" b="1" dirty="0">
                <a:solidFill>
                  <a:srgbClr val="FF0000"/>
                </a:solidFill>
                <a:latin typeface="Calibri"/>
                <a:ea typeface="宋体" charset="0"/>
                <a:cs typeface="Calibri"/>
              </a:rPr>
              <a:t>resistance of disturbance</a:t>
            </a:r>
            <a:endParaRPr kumimoji="1" lang="zh-CN" altLang="en-US" sz="2000" b="1" dirty="0">
              <a:solidFill>
                <a:srgbClr val="FF0000"/>
              </a:solidFill>
              <a:latin typeface="Calibri"/>
              <a:ea typeface="宋体" charset="0"/>
              <a:cs typeface="Calibri"/>
            </a:endParaRPr>
          </a:p>
        </p:txBody>
      </p:sp>
      <p:sp>
        <p:nvSpPr>
          <p:cNvPr id="12" name="圆角矩形 11"/>
          <p:cNvSpPr/>
          <p:nvPr/>
        </p:nvSpPr>
        <p:spPr>
          <a:xfrm>
            <a:off x="5651330" y="4929188"/>
            <a:ext cx="4022592" cy="92868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Arial" charset="0"/>
              <a:buNone/>
              <a:defRPr/>
            </a:pPr>
            <a:r>
              <a:rPr kumimoji="1" lang="en-US" altLang="zh-CN" b="1" dirty="0">
                <a:solidFill>
                  <a:schemeClr val="tx1"/>
                </a:solidFill>
                <a:latin typeface="Calibri"/>
                <a:ea typeface="宋体" pitchFamily="2" charset="-122"/>
                <a:cs typeface="Calibri"/>
              </a:rPr>
              <a:t>  </a:t>
            </a:r>
            <a:r>
              <a:rPr kumimoji="1" lang="en-US" altLang="zh-CN" sz="2000" b="1" dirty="0">
                <a:solidFill>
                  <a:srgbClr val="4A3128"/>
                </a:solidFill>
                <a:latin typeface="Calibri"/>
                <a:ea typeface="宋体" pitchFamily="2" charset="-122"/>
                <a:cs typeface="Calibri"/>
              </a:rPr>
              <a:t>Selecting parameter is critical  (</a:t>
            </a:r>
            <a:r>
              <a:rPr kumimoji="1" lang="en-US" altLang="zh-CN" sz="2000" b="1" dirty="0">
                <a:solidFill>
                  <a:srgbClr val="00B050"/>
                </a:solidFill>
                <a:latin typeface="Calibri"/>
                <a:ea typeface="宋体" pitchFamily="2" charset="-122"/>
                <a:cs typeface="Calibri"/>
              </a:rPr>
              <a:t>may cause stability problem</a:t>
            </a:r>
            <a:r>
              <a:rPr kumimoji="1" lang="en-US" altLang="zh-CN" sz="2000" b="1" dirty="0">
                <a:solidFill>
                  <a:srgbClr val="4A3128"/>
                </a:solidFill>
                <a:latin typeface="Calibri"/>
                <a:ea typeface="宋体" pitchFamily="2" charset="-122"/>
                <a:cs typeface="Calibri"/>
              </a:rPr>
              <a:t>)</a:t>
            </a:r>
          </a:p>
        </p:txBody>
      </p:sp>
      <p:sp>
        <p:nvSpPr>
          <p:cNvPr id="13" name="Title 1"/>
          <p:cNvSpPr txBox="1">
            <a:spLocks/>
          </p:cNvSpPr>
          <p:nvPr/>
        </p:nvSpPr>
        <p:spPr>
          <a:xfrm>
            <a:off x="450546"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t>Open-loop versus closed-loop</a:t>
            </a:r>
          </a:p>
        </p:txBody>
      </p:sp>
    </p:spTree>
    <p:extLst>
      <p:ext uri="{BB962C8B-B14F-4D97-AF65-F5344CB8AC3E}">
        <p14:creationId xmlns:p14="http://schemas.microsoft.com/office/powerpoint/2010/main" val="9741053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97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3971">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0" grpId="0" build="p"/>
      <p:bldP spid="83971" grpId="0" build="p"/>
      <p:bldP spid="5" grpId="0" animBg="1"/>
      <p:bldP spid="6" grpId="0" animBg="1"/>
      <p:bldP spid="7" grpId="0" animBg="1"/>
      <p:bldP spid="8" grpId="0" animBg="1"/>
      <p:bldP spid="9" grpId="0" animBg="1"/>
      <p:bldP spid="10" grpId="0" animBg="1"/>
      <p:bldP spid="1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50546"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t>Controller design process</a:t>
            </a:r>
            <a:endParaRPr lang="en-US" sz="3600" b="1" dirty="0"/>
          </a:p>
        </p:txBody>
      </p:sp>
      <p:pic>
        <p:nvPicPr>
          <p:cNvPr id="2" name="Picture 1"/>
          <p:cNvPicPr>
            <a:picLocks noChangeAspect="1"/>
          </p:cNvPicPr>
          <p:nvPr/>
        </p:nvPicPr>
        <p:blipFill>
          <a:blip r:embed="rId2"/>
          <a:stretch>
            <a:fillRect/>
          </a:stretch>
        </p:blipFill>
        <p:spPr>
          <a:xfrm>
            <a:off x="1560285" y="727796"/>
            <a:ext cx="6097210" cy="3829121"/>
          </a:xfrm>
          <a:prstGeom prst="rect">
            <a:avLst/>
          </a:prstGeom>
        </p:spPr>
      </p:pic>
      <p:sp>
        <p:nvSpPr>
          <p:cNvPr id="4" name="Rectangle 3"/>
          <p:cNvSpPr/>
          <p:nvPr/>
        </p:nvSpPr>
        <p:spPr>
          <a:xfrm>
            <a:off x="60325" y="4563907"/>
            <a:ext cx="9906000" cy="2308324"/>
          </a:xfrm>
          <a:prstGeom prst="rect">
            <a:avLst/>
          </a:prstGeom>
        </p:spPr>
        <p:txBody>
          <a:bodyPr wrap="square">
            <a:spAutoFit/>
          </a:bodyPr>
          <a:lstStyle/>
          <a:p>
            <a:pPr marL="285750" indent="-285750" algn="l">
              <a:buFont typeface="Arial"/>
              <a:buChar char="•"/>
            </a:pPr>
            <a:r>
              <a:rPr lang="en-US" sz="2400" dirty="0" smtClean="0">
                <a:latin typeface="Arial"/>
                <a:cs typeface="Arial"/>
              </a:rPr>
              <a:t>Design control </a:t>
            </a:r>
            <a:r>
              <a:rPr lang="en-US" sz="2400" dirty="0">
                <a:latin typeface="Arial"/>
                <a:cs typeface="Arial"/>
              </a:rPr>
              <a:t>logic </a:t>
            </a:r>
            <a:r>
              <a:rPr lang="en-US" sz="2400" dirty="0" smtClean="0">
                <a:latin typeface="Arial"/>
                <a:cs typeface="Arial"/>
              </a:rPr>
              <a:t>to ensure the </a:t>
            </a:r>
            <a:r>
              <a:rPr lang="en-US" sz="2400" dirty="0">
                <a:latin typeface="Arial"/>
                <a:cs typeface="Arial"/>
              </a:rPr>
              <a:t>dynamics of </a:t>
            </a:r>
            <a:r>
              <a:rPr lang="en-US" sz="2400" dirty="0" smtClean="0">
                <a:latin typeface="Arial"/>
                <a:cs typeface="Arial"/>
              </a:rPr>
              <a:t>the closed </a:t>
            </a:r>
            <a:r>
              <a:rPr lang="en-US" sz="2400" dirty="0">
                <a:latin typeface="Arial"/>
                <a:cs typeface="Arial"/>
              </a:rPr>
              <a:t>loop system are </a:t>
            </a:r>
            <a:r>
              <a:rPr lang="en-US" sz="2400" dirty="0" smtClean="0">
                <a:latin typeface="Arial"/>
                <a:cs typeface="Arial"/>
              </a:rPr>
              <a:t>stable </a:t>
            </a:r>
          </a:p>
          <a:p>
            <a:pPr lvl="2" algn="l"/>
            <a:r>
              <a:rPr lang="en-US" sz="2400" dirty="0" smtClean="0">
                <a:latin typeface="Arial"/>
                <a:cs typeface="Arial"/>
              </a:rPr>
              <a:t>- i.e. bounded </a:t>
            </a:r>
            <a:r>
              <a:rPr lang="en-US" sz="2400" dirty="0">
                <a:latin typeface="Arial"/>
                <a:cs typeface="Arial"/>
              </a:rPr>
              <a:t>disturbances give bounded </a:t>
            </a:r>
            <a:r>
              <a:rPr lang="en-US" sz="2400" dirty="0" smtClean="0">
                <a:latin typeface="Arial"/>
                <a:cs typeface="Arial"/>
              </a:rPr>
              <a:t>errors</a:t>
            </a:r>
          </a:p>
          <a:p>
            <a:pPr marL="285750" indent="-285750" algn="l">
              <a:buFont typeface="Arial"/>
              <a:buChar char="•"/>
            </a:pPr>
            <a:r>
              <a:rPr lang="en-US" sz="2400" dirty="0" smtClean="0">
                <a:latin typeface="Arial"/>
                <a:cs typeface="Arial"/>
              </a:rPr>
              <a:t>Want to achieve desired behavior </a:t>
            </a:r>
          </a:p>
          <a:p>
            <a:pPr lvl="1" algn="l"/>
            <a:r>
              <a:rPr lang="en-US" sz="2400" dirty="0" smtClean="0">
                <a:latin typeface="Arial"/>
                <a:cs typeface="Arial"/>
              </a:rPr>
              <a:t>- good </a:t>
            </a:r>
            <a:r>
              <a:rPr lang="en-US" sz="2400" dirty="0">
                <a:latin typeface="Arial"/>
                <a:cs typeface="Arial"/>
              </a:rPr>
              <a:t>disturbance rejection, </a:t>
            </a:r>
            <a:r>
              <a:rPr lang="en-US" sz="2400" dirty="0" smtClean="0">
                <a:latin typeface="Arial"/>
                <a:cs typeface="Arial"/>
              </a:rPr>
              <a:t>fast responsiveness </a:t>
            </a:r>
            <a:r>
              <a:rPr lang="en-US" sz="2400" dirty="0">
                <a:latin typeface="Arial"/>
                <a:cs typeface="Arial"/>
              </a:rPr>
              <a:t>to changes in </a:t>
            </a:r>
            <a:r>
              <a:rPr lang="en-US" sz="2400" dirty="0" smtClean="0">
                <a:latin typeface="Arial"/>
                <a:cs typeface="Arial"/>
              </a:rPr>
              <a:t>goal, etc.</a:t>
            </a:r>
            <a:endParaRPr lang="en-US" sz="2400" dirty="0">
              <a:latin typeface="Arial"/>
              <a:cs typeface="Arial"/>
            </a:endParaRPr>
          </a:p>
        </p:txBody>
      </p:sp>
    </p:spTree>
    <p:extLst>
      <p:ext uri="{BB962C8B-B14F-4D97-AF65-F5344CB8AC3E}">
        <p14:creationId xmlns:p14="http://schemas.microsoft.com/office/powerpoint/2010/main" val="16381250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50546"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t>Controller design process</a:t>
            </a:r>
            <a:endParaRPr lang="en-US" sz="3600" b="1" dirty="0"/>
          </a:p>
        </p:txBody>
      </p:sp>
      <p:pic>
        <p:nvPicPr>
          <p:cNvPr id="2" name="Picture 1"/>
          <p:cNvPicPr>
            <a:picLocks noChangeAspect="1"/>
          </p:cNvPicPr>
          <p:nvPr/>
        </p:nvPicPr>
        <p:blipFill>
          <a:blip r:embed="rId2"/>
          <a:stretch>
            <a:fillRect/>
          </a:stretch>
        </p:blipFill>
        <p:spPr>
          <a:xfrm>
            <a:off x="1560285" y="727796"/>
            <a:ext cx="6097210" cy="3829121"/>
          </a:xfrm>
          <a:prstGeom prst="rect">
            <a:avLst/>
          </a:prstGeom>
        </p:spPr>
      </p:pic>
      <p:sp>
        <p:nvSpPr>
          <p:cNvPr id="4" name="Rectangle 3"/>
          <p:cNvSpPr/>
          <p:nvPr/>
        </p:nvSpPr>
        <p:spPr>
          <a:xfrm>
            <a:off x="60325" y="4563907"/>
            <a:ext cx="9906000" cy="1569660"/>
          </a:xfrm>
          <a:prstGeom prst="rect">
            <a:avLst/>
          </a:prstGeom>
        </p:spPr>
        <p:txBody>
          <a:bodyPr wrap="square">
            <a:spAutoFit/>
          </a:bodyPr>
          <a:lstStyle/>
          <a:p>
            <a:pPr marL="285750" indent="-285750" algn="l">
              <a:buFont typeface="Arial"/>
              <a:buChar char="•"/>
            </a:pPr>
            <a:r>
              <a:rPr lang="en-US" sz="2400" dirty="0" smtClean="0">
                <a:latin typeface="Arial"/>
                <a:cs typeface="Arial"/>
              </a:rPr>
              <a:t>Controller design achieved </a:t>
            </a:r>
            <a:r>
              <a:rPr lang="en-US" sz="2400" dirty="0">
                <a:latin typeface="Arial"/>
                <a:cs typeface="Arial"/>
              </a:rPr>
              <a:t>by </a:t>
            </a:r>
            <a:r>
              <a:rPr lang="en-US" sz="2400" dirty="0" smtClean="0">
                <a:latin typeface="Arial"/>
                <a:cs typeface="Arial"/>
              </a:rPr>
              <a:t>modeling </a:t>
            </a:r>
            <a:r>
              <a:rPr lang="en-US" sz="2400" dirty="0">
                <a:latin typeface="Arial"/>
                <a:cs typeface="Arial"/>
              </a:rPr>
              <a:t>and analysis techniques that capture the </a:t>
            </a:r>
            <a:r>
              <a:rPr lang="en-US" sz="2400" dirty="0" smtClean="0">
                <a:latin typeface="Arial"/>
                <a:cs typeface="Arial"/>
              </a:rPr>
              <a:t>essential physics </a:t>
            </a:r>
            <a:r>
              <a:rPr lang="en-US" sz="2400" dirty="0">
                <a:latin typeface="Arial"/>
                <a:cs typeface="Arial"/>
              </a:rPr>
              <a:t>of the system </a:t>
            </a:r>
            <a:endParaRPr lang="en-US" sz="2400" dirty="0" smtClean="0">
              <a:latin typeface="Arial"/>
              <a:cs typeface="Arial"/>
            </a:endParaRPr>
          </a:p>
          <a:p>
            <a:pPr marL="285750" indent="-285750" algn="l">
              <a:buFont typeface="Arial"/>
              <a:buChar char="•"/>
            </a:pPr>
            <a:r>
              <a:rPr lang="en-US" sz="2400" dirty="0" smtClean="0">
                <a:latin typeface="Arial"/>
                <a:cs typeface="Arial"/>
              </a:rPr>
              <a:t>This permit </a:t>
            </a:r>
            <a:r>
              <a:rPr lang="en-US" sz="2400" dirty="0">
                <a:latin typeface="Arial"/>
                <a:cs typeface="Arial"/>
              </a:rPr>
              <a:t>the </a:t>
            </a:r>
            <a:r>
              <a:rPr lang="en-US" sz="2400" dirty="0" smtClean="0">
                <a:latin typeface="Arial"/>
                <a:cs typeface="Arial"/>
              </a:rPr>
              <a:t>consideration of </a:t>
            </a:r>
            <a:r>
              <a:rPr lang="en-US" sz="2400" dirty="0">
                <a:latin typeface="Arial"/>
                <a:cs typeface="Arial"/>
              </a:rPr>
              <a:t>possible </a:t>
            </a:r>
            <a:r>
              <a:rPr lang="en-US" sz="2400" dirty="0" smtClean="0">
                <a:latin typeface="Arial"/>
                <a:cs typeface="Arial"/>
              </a:rPr>
              <a:t>behaviors </a:t>
            </a:r>
            <a:r>
              <a:rPr lang="en-US" sz="2400" dirty="0">
                <a:latin typeface="Arial"/>
                <a:cs typeface="Arial"/>
              </a:rPr>
              <a:t>in </a:t>
            </a:r>
            <a:r>
              <a:rPr lang="en-US" sz="2400" dirty="0" smtClean="0">
                <a:latin typeface="Arial"/>
                <a:cs typeface="Arial"/>
              </a:rPr>
              <a:t>the presence </a:t>
            </a:r>
            <a:r>
              <a:rPr lang="en-US" sz="2400" dirty="0">
                <a:latin typeface="Arial"/>
                <a:cs typeface="Arial"/>
              </a:rPr>
              <a:t>of uncertainty, noise and component failure</a:t>
            </a:r>
          </a:p>
        </p:txBody>
      </p:sp>
    </p:spTree>
    <p:extLst>
      <p:ext uri="{BB962C8B-B14F-4D97-AF65-F5344CB8AC3E}">
        <p14:creationId xmlns:p14="http://schemas.microsoft.com/office/powerpoint/2010/main" val="12280162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50546"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t>Controller design process</a:t>
            </a:r>
            <a:endParaRPr lang="en-US" sz="3600" b="1" dirty="0"/>
          </a:p>
        </p:txBody>
      </p:sp>
      <p:pic>
        <p:nvPicPr>
          <p:cNvPr id="3" name="Picture 2"/>
          <p:cNvPicPr>
            <a:picLocks noChangeAspect="1"/>
          </p:cNvPicPr>
          <p:nvPr/>
        </p:nvPicPr>
        <p:blipFill>
          <a:blip r:embed="rId2"/>
          <a:stretch>
            <a:fillRect/>
          </a:stretch>
        </p:blipFill>
        <p:spPr>
          <a:xfrm>
            <a:off x="603726" y="1008743"/>
            <a:ext cx="8709608" cy="5849257"/>
          </a:xfrm>
          <a:prstGeom prst="rect">
            <a:avLst/>
          </a:prstGeom>
        </p:spPr>
      </p:pic>
    </p:spTree>
    <p:extLst>
      <p:ext uri="{BB962C8B-B14F-4D97-AF65-F5344CB8AC3E}">
        <p14:creationId xmlns:p14="http://schemas.microsoft.com/office/powerpoint/2010/main" val="195182071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0546"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t>C</a:t>
            </a:r>
            <a:r>
              <a:rPr lang="en-US" sz="3600" b="1" dirty="0" smtClean="0"/>
              <a:t>lassical control theory</a:t>
            </a:r>
            <a:endParaRPr lang="en-US" sz="3600" b="1" dirty="0"/>
          </a:p>
        </p:txBody>
      </p:sp>
      <p:sp>
        <p:nvSpPr>
          <p:cNvPr id="2" name="Rectangle 1"/>
          <p:cNvSpPr/>
          <p:nvPr/>
        </p:nvSpPr>
        <p:spPr>
          <a:xfrm>
            <a:off x="0" y="1057181"/>
            <a:ext cx="5889371" cy="1938992"/>
          </a:xfrm>
          <a:prstGeom prst="rect">
            <a:avLst/>
          </a:prstGeom>
        </p:spPr>
        <p:txBody>
          <a:bodyPr wrap="square">
            <a:spAutoFit/>
          </a:bodyPr>
          <a:lstStyle/>
          <a:p>
            <a:pPr algn="l"/>
            <a:r>
              <a:rPr lang="en-US" sz="2000" dirty="0">
                <a:latin typeface="Arial"/>
                <a:cs typeface="Arial"/>
              </a:rPr>
              <a:t>Modeling systems using transfer function and a block diagrams</a:t>
            </a:r>
          </a:p>
          <a:p>
            <a:pPr marL="285750" indent="-285750" algn="l">
              <a:buFont typeface="Arial"/>
              <a:buChar char="•"/>
            </a:pPr>
            <a:r>
              <a:rPr lang="en-US" sz="2000" dirty="0">
                <a:latin typeface="Arial"/>
                <a:cs typeface="Arial"/>
              </a:rPr>
              <a:t>Frequency techniques based on Laplace transform, Bode Diagrams etc.</a:t>
            </a:r>
          </a:p>
          <a:p>
            <a:pPr marL="285750" indent="-285750" algn="l">
              <a:buFont typeface="Arial"/>
              <a:buChar char="•"/>
            </a:pPr>
            <a:r>
              <a:rPr lang="en-US" sz="2000" dirty="0">
                <a:latin typeface="Arial"/>
                <a:cs typeface="Arial"/>
              </a:rPr>
              <a:t>Cam be applied to mechanical, electrical, electromechanical </a:t>
            </a:r>
            <a:r>
              <a:rPr lang="en-US" sz="2000" dirty="0" smtClean="0">
                <a:latin typeface="Arial"/>
                <a:cs typeface="Arial"/>
              </a:rPr>
              <a:t>systems, etc.</a:t>
            </a:r>
            <a:endParaRPr lang="en-US" sz="2000" dirty="0">
              <a:latin typeface="Arial"/>
              <a:cs typeface="Arial"/>
            </a:endParaRPr>
          </a:p>
        </p:txBody>
      </p:sp>
      <p:pic>
        <p:nvPicPr>
          <p:cNvPr id="3" name="Picture 2"/>
          <p:cNvPicPr>
            <a:picLocks noChangeAspect="1"/>
          </p:cNvPicPr>
          <p:nvPr/>
        </p:nvPicPr>
        <p:blipFill>
          <a:blip r:embed="rId2"/>
          <a:stretch>
            <a:fillRect/>
          </a:stretch>
        </p:blipFill>
        <p:spPr>
          <a:xfrm>
            <a:off x="6325537" y="1032821"/>
            <a:ext cx="3348771" cy="1809728"/>
          </a:xfrm>
          <a:prstGeom prst="rect">
            <a:avLst/>
          </a:prstGeom>
        </p:spPr>
      </p:pic>
      <p:sp>
        <p:nvSpPr>
          <p:cNvPr id="6" name="Rectangle 5"/>
          <p:cNvSpPr/>
          <p:nvPr/>
        </p:nvSpPr>
        <p:spPr>
          <a:xfrm>
            <a:off x="138735" y="3390737"/>
            <a:ext cx="6087814" cy="1323439"/>
          </a:xfrm>
          <a:prstGeom prst="rect">
            <a:avLst/>
          </a:prstGeom>
        </p:spPr>
        <p:txBody>
          <a:bodyPr wrap="square">
            <a:spAutoFit/>
          </a:bodyPr>
          <a:lstStyle/>
          <a:p>
            <a:pPr algn="l"/>
            <a:r>
              <a:rPr lang="en-US" sz="2000" dirty="0" smtClean="0">
                <a:latin typeface="Arial"/>
                <a:cs typeface="Arial"/>
              </a:rPr>
              <a:t>Analysis using:</a:t>
            </a:r>
          </a:p>
          <a:p>
            <a:pPr marL="285750" indent="-285750" algn="l">
              <a:buFont typeface="Arial"/>
              <a:buChar char="•"/>
            </a:pPr>
            <a:r>
              <a:rPr lang="en-US" sz="2000" dirty="0" smtClean="0">
                <a:latin typeface="Arial"/>
                <a:cs typeface="Arial"/>
              </a:rPr>
              <a:t>Time </a:t>
            </a:r>
            <a:r>
              <a:rPr lang="en-US" sz="2000" dirty="0">
                <a:latin typeface="Arial"/>
                <a:cs typeface="Arial"/>
              </a:rPr>
              <a:t>and Frequency response</a:t>
            </a:r>
          </a:p>
          <a:p>
            <a:pPr marL="285750" indent="-285750" algn="l">
              <a:buFont typeface="Arial"/>
              <a:buChar char="•"/>
            </a:pPr>
            <a:r>
              <a:rPr lang="en-US" sz="2000" dirty="0">
                <a:latin typeface="Arial"/>
                <a:cs typeface="Arial"/>
              </a:rPr>
              <a:t>Stability: </a:t>
            </a:r>
            <a:r>
              <a:rPr lang="en-US" sz="2000" dirty="0" err="1">
                <a:latin typeface="Arial"/>
                <a:cs typeface="Arial"/>
              </a:rPr>
              <a:t>Routh</a:t>
            </a:r>
            <a:r>
              <a:rPr lang="en-US" sz="2000" dirty="0">
                <a:latin typeface="Arial"/>
                <a:cs typeface="Arial"/>
              </a:rPr>
              <a:t>-Hurwitz criterion, </a:t>
            </a:r>
            <a:r>
              <a:rPr lang="en-US" sz="2000" dirty="0" err="1">
                <a:latin typeface="Arial"/>
                <a:cs typeface="Arial"/>
              </a:rPr>
              <a:t>Nyquist</a:t>
            </a:r>
            <a:r>
              <a:rPr lang="en-US" sz="2000" dirty="0">
                <a:latin typeface="Arial"/>
                <a:cs typeface="Arial"/>
              </a:rPr>
              <a:t> criterion, </a:t>
            </a:r>
            <a:r>
              <a:rPr lang="en-US" sz="2000" dirty="0" err="1">
                <a:latin typeface="Arial"/>
                <a:cs typeface="Arial"/>
              </a:rPr>
              <a:t>etc</a:t>
            </a:r>
            <a:endParaRPr lang="en-US" sz="2000" dirty="0">
              <a:latin typeface="Arial"/>
              <a:cs typeface="Arial"/>
            </a:endParaRPr>
          </a:p>
        </p:txBody>
      </p:sp>
      <p:pic>
        <p:nvPicPr>
          <p:cNvPr id="7" name="Picture 6"/>
          <p:cNvPicPr>
            <a:picLocks noChangeAspect="1"/>
          </p:cNvPicPr>
          <p:nvPr/>
        </p:nvPicPr>
        <p:blipFill>
          <a:blip r:embed="rId3"/>
          <a:stretch>
            <a:fillRect/>
          </a:stretch>
        </p:blipFill>
        <p:spPr>
          <a:xfrm>
            <a:off x="7057503" y="2853788"/>
            <a:ext cx="2355501" cy="1843704"/>
          </a:xfrm>
          <a:prstGeom prst="rect">
            <a:avLst/>
          </a:prstGeom>
        </p:spPr>
      </p:pic>
      <p:sp>
        <p:nvSpPr>
          <p:cNvPr id="8" name="Rectangle 7"/>
          <p:cNvSpPr/>
          <p:nvPr/>
        </p:nvSpPr>
        <p:spPr>
          <a:xfrm>
            <a:off x="239888" y="5245010"/>
            <a:ext cx="4953000" cy="1323439"/>
          </a:xfrm>
          <a:prstGeom prst="rect">
            <a:avLst/>
          </a:prstGeom>
        </p:spPr>
        <p:txBody>
          <a:bodyPr>
            <a:spAutoFit/>
          </a:bodyPr>
          <a:lstStyle/>
          <a:p>
            <a:pPr algn="l"/>
            <a:r>
              <a:rPr lang="en-US" sz="2000" dirty="0">
                <a:latin typeface="Arial"/>
                <a:cs typeface="Arial"/>
              </a:rPr>
              <a:t>Design using:</a:t>
            </a:r>
          </a:p>
          <a:p>
            <a:pPr marL="285750" indent="-285750" algn="l">
              <a:buFont typeface="Arial"/>
              <a:buChar char="•"/>
            </a:pPr>
            <a:r>
              <a:rPr lang="en-US" sz="2000" dirty="0">
                <a:latin typeface="Arial"/>
                <a:cs typeface="Arial"/>
              </a:rPr>
              <a:t>Root locus technique, frequency response techniques</a:t>
            </a:r>
          </a:p>
          <a:p>
            <a:pPr marL="285750" indent="-285750" algn="l">
              <a:buFont typeface="Arial"/>
              <a:buChar char="•"/>
            </a:pPr>
            <a:r>
              <a:rPr lang="en-US" sz="2000" dirty="0">
                <a:latin typeface="Arial"/>
                <a:cs typeface="Arial"/>
              </a:rPr>
              <a:t>PID control, lead/lag </a:t>
            </a:r>
            <a:r>
              <a:rPr lang="en-US" sz="2000" dirty="0" smtClean="0">
                <a:latin typeface="Arial"/>
                <a:cs typeface="Arial"/>
              </a:rPr>
              <a:t>compensator, </a:t>
            </a:r>
            <a:r>
              <a:rPr lang="en-US" sz="2000" dirty="0" err="1" smtClean="0">
                <a:latin typeface="Arial"/>
                <a:cs typeface="Arial"/>
              </a:rPr>
              <a:t>etc</a:t>
            </a:r>
            <a:endParaRPr lang="en-US" sz="2000" dirty="0">
              <a:latin typeface="Arial"/>
              <a:cs typeface="Arial"/>
            </a:endParaRPr>
          </a:p>
        </p:txBody>
      </p:sp>
      <p:pic>
        <p:nvPicPr>
          <p:cNvPr id="9" name="Picture 5" descr="dc_fig_5_09"/>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92433" y="4843584"/>
            <a:ext cx="2404262" cy="1699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79818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2"/>
      <p:bldP spid="6" grpId="0" build="p" bldLvl="2"/>
      <p:bldP spid="8" grpId="0" build="p" bldLvl="2"/>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0546"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t>Overview of classical control theory</a:t>
            </a:r>
            <a:endParaRPr lang="en-US" sz="3600" b="1" dirty="0"/>
          </a:p>
        </p:txBody>
      </p:sp>
      <p:pic>
        <p:nvPicPr>
          <p:cNvPr id="5" name="Picture 4"/>
          <p:cNvPicPr>
            <a:picLocks noChangeAspect="1"/>
          </p:cNvPicPr>
          <p:nvPr/>
        </p:nvPicPr>
        <p:blipFill>
          <a:blip r:embed="rId2"/>
          <a:stretch>
            <a:fillRect/>
          </a:stretch>
        </p:blipFill>
        <p:spPr>
          <a:xfrm>
            <a:off x="229810" y="728741"/>
            <a:ext cx="9676190" cy="6129259"/>
          </a:xfrm>
          <a:prstGeom prst="rect">
            <a:avLst/>
          </a:prstGeom>
        </p:spPr>
      </p:pic>
    </p:spTree>
    <p:extLst>
      <p:ext uri="{BB962C8B-B14F-4D97-AF65-F5344CB8AC3E}">
        <p14:creationId xmlns:p14="http://schemas.microsoft.com/office/powerpoint/2010/main" val="38002322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203201" y="1210741"/>
            <a:ext cx="9465732" cy="4885259"/>
          </a:xfrm>
        </p:spPr>
        <p:txBody>
          <a:bodyPr>
            <a:normAutofit/>
          </a:bodyPr>
          <a:lstStyle/>
          <a:p>
            <a:pPr marL="0" indent="0">
              <a:buNone/>
            </a:pPr>
            <a:r>
              <a:rPr lang="en-US" sz="2400" dirty="0" smtClean="0">
                <a:latin typeface="Arial"/>
                <a:cs typeface="Arial"/>
              </a:rPr>
              <a:t>     At end </a:t>
            </a:r>
            <a:r>
              <a:rPr lang="en-US" sz="2400" dirty="0">
                <a:latin typeface="Arial"/>
                <a:cs typeface="Arial"/>
              </a:rPr>
              <a:t>of the module the learner will be expected to be able to: </a:t>
            </a:r>
            <a:endParaRPr lang="en-US" sz="2400" dirty="0" smtClean="0">
              <a:latin typeface="Arial"/>
              <a:cs typeface="Arial"/>
            </a:endParaRPr>
          </a:p>
          <a:p>
            <a:endParaRPr lang="en-US" sz="2400" dirty="0">
              <a:latin typeface="Arial"/>
              <a:cs typeface="Arial"/>
            </a:endParaRPr>
          </a:p>
          <a:p>
            <a:r>
              <a:rPr lang="en-US" sz="2400" dirty="0" smtClean="0">
                <a:latin typeface="Arial"/>
                <a:cs typeface="Arial"/>
              </a:rPr>
              <a:t>LO1. Develop </a:t>
            </a:r>
            <a:r>
              <a:rPr lang="en-US" sz="2400" dirty="0">
                <a:latin typeface="Arial"/>
                <a:cs typeface="Arial"/>
              </a:rPr>
              <a:t>a transfer function for a given linear system, and </a:t>
            </a:r>
            <a:r>
              <a:rPr lang="en-US" sz="2400" dirty="0" smtClean="0">
                <a:latin typeface="Arial"/>
                <a:cs typeface="Arial"/>
              </a:rPr>
              <a:t>characterize </a:t>
            </a:r>
            <a:r>
              <a:rPr lang="en-US" sz="2400" dirty="0">
                <a:latin typeface="Arial"/>
                <a:cs typeface="Arial"/>
              </a:rPr>
              <a:t>the linear system in terms of frequency response and transient </a:t>
            </a:r>
            <a:r>
              <a:rPr lang="en-US" sz="2400" dirty="0" smtClean="0">
                <a:latin typeface="Arial"/>
                <a:cs typeface="Arial"/>
              </a:rPr>
              <a:t>performance</a:t>
            </a:r>
            <a:endParaRPr lang="en-US" sz="2400" dirty="0">
              <a:latin typeface="Arial"/>
              <a:cs typeface="Arial"/>
            </a:endParaRPr>
          </a:p>
          <a:p>
            <a:endParaRPr lang="en-US" sz="2400" dirty="0">
              <a:latin typeface="Arial"/>
              <a:cs typeface="Arial"/>
            </a:endParaRPr>
          </a:p>
          <a:p>
            <a:r>
              <a:rPr lang="en-US" sz="2400" dirty="0" smtClean="0">
                <a:latin typeface="Arial"/>
                <a:cs typeface="Arial"/>
              </a:rPr>
              <a:t>LO2. </a:t>
            </a:r>
            <a:r>
              <a:rPr lang="en-US" sz="2400" dirty="0">
                <a:latin typeface="Arial"/>
                <a:cs typeface="Arial"/>
              </a:rPr>
              <a:t>Identify the stability of a given linear </a:t>
            </a:r>
            <a:r>
              <a:rPr lang="en-US" sz="2400" dirty="0" smtClean="0">
                <a:latin typeface="Arial"/>
                <a:cs typeface="Arial"/>
              </a:rPr>
              <a:t>system</a:t>
            </a:r>
            <a:endParaRPr lang="en-US" sz="2400" dirty="0">
              <a:latin typeface="Arial"/>
              <a:cs typeface="Arial"/>
            </a:endParaRPr>
          </a:p>
          <a:p>
            <a:endParaRPr lang="en-US" sz="2400" dirty="0">
              <a:latin typeface="Arial"/>
              <a:cs typeface="Arial"/>
            </a:endParaRPr>
          </a:p>
          <a:p>
            <a:r>
              <a:rPr lang="en-US" sz="2400" dirty="0">
                <a:latin typeface="Arial"/>
                <a:cs typeface="Arial"/>
              </a:rPr>
              <a:t>LO3. Design a feedback controller to achieve stability and to improve dynamics performance for a given linear </a:t>
            </a:r>
            <a:r>
              <a:rPr lang="en-US" sz="2400" dirty="0" smtClean="0">
                <a:latin typeface="Arial"/>
                <a:cs typeface="Arial"/>
              </a:rPr>
              <a:t>system</a:t>
            </a:r>
            <a:endParaRPr lang="en-US" sz="2400" dirty="0">
              <a:latin typeface="Arial"/>
              <a:cs typeface="Arial"/>
            </a:endParaRPr>
          </a:p>
          <a:p>
            <a:endParaRPr lang="en-US" sz="2400" dirty="0">
              <a:latin typeface="Arial"/>
              <a:cs typeface="Arial"/>
            </a:endParaRPr>
          </a:p>
          <a:p>
            <a:endParaRPr lang="en-US" sz="2400" dirty="0">
              <a:latin typeface="Arial"/>
              <a:cs typeface="Arial"/>
            </a:endParaRPr>
          </a:p>
          <a:p>
            <a:endParaRPr lang="en-US" sz="2400" dirty="0">
              <a:latin typeface="Arial"/>
              <a:cs typeface="Arial"/>
            </a:endParaRPr>
          </a:p>
          <a:p>
            <a:pPr marL="0" indent="0">
              <a:buNone/>
            </a:pPr>
            <a:endParaRPr lang="en-US" sz="2400" dirty="0">
              <a:latin typeface="Arial"/>
              <a:cs typeface="Arial"/>
            </a:endParaRPr>
          </a:p>
        </p:txBody>
      </p:sp>
      <p:sp>
        <p:nvSpPr>
          <p:cNvPr id="4" name="Title 1"/>
          <p:cNvSpPr txBox="1">
            <a:spLocks/>
          </p:cNvSpPr>
          <p:nvPr/>
        </p:nvSpPr>
        <p:spPr>
          <a:xfrm>
            <a:off x="450546"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Arial"/>
                <a:cs typeface="Arial"/>
              </a:rPr>
              <a:t>Assessed learning outcomes</a:t>
            </a:r>
          </a:p>
        </p:txBody>
      </p:sp>
    </p:spTree>
    <p:extLst>
      <p:ext uri="{BB962C8B-B14F-4D97-AF65-F5344CB8AC3E}">
        <p14:creationId xmlns:p14="http://schemas.microsoft.com/office/powerpoint/2010/main" val="16551671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0546"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t>Limitations of classical control theory</a:t>
            </a:r>
            <a:endParaRPr lang="en-US" sz="3600" b="1" dirty="0"/>
          </a:p>
        </p:txBody>
      </p:sp>
      <p:sp>
        <p:nvSpPr>
          <p:cNvPr id="2" name="Rectangle 1"/>
          <p:cNvSpPr/>
          <p:nvPr/>
        </p:nvSpPr>
        <p:spPr>
          <a:xfrm>
            <a:off x="435429" y="963101"/>
            <a:ext cx="8623903" cy="4893647"/>
          </a:xfrm>
          <a:prstGeom prst="rect">
            <a:avLst/>
          </a:prstGeom>
        </p:spPr>
        <p:txBody>
          <a:bodyPr wrap="square">
            <a:spAutoFit/>
          </a:bodyPr>
          <a:lstStyle/>
          <a:p>
            <a:pPr algn="l"/>
            <a:r>
              <a:rPr lang="en-US" sz="2400" dirty="0">
                <a:latin typeface="Arial"/>
                <a:cs typeface="Arial"/>
              </a:rPr>
              <a:t>Classical control theory deals only with</a:t>
            </a:r>
            <a:r>
              <a:rPr lang="en-US" sz="2400" dirty="0" smtClean="0">
                <a:latin typeface="Arial"/>
                <a:cs typeface="Arial"/>
              </a:rPr>
              <a:t>:</a:t>
            </a:r>
          </a:p>
          <a:p>
            <a:pPr algn="l"/>
            <a:endParaRPr lang="en-US" sz="2400" dirty="0">
              <a:latin typeface="Arial"/>
              <a:cs typeface="Arial"/>
            </a:endParaRPr>
          </a:p>
          <a:p>
            <a:pPr marL="342900" indent="-342900" algn="l">
              <a:buFont typeface="Arial"/>
              <a:buChar char="•"/>
            </a:pPr>
            <a:r>
              <a:rPr lang="en-US" sz="2400" dirty="0">
                <a:latin typeface="Arial"/>
                <a:cs typeface="Arial"/>
              </a:rPr>
              <a:t>Single-input single-output (SISO) systems</a:t>
            </a:r>
          </a:p>
          <a:p>
            <a:pPr marL="342900" indent="-342900" algn="l">
              <a:buFont typeface="Arial"/>
              <a:buChar char="•"/>
            </a:pPr>
            <a:r>
              <a:rPr lang="en-US" sz="2400" dirty="0" smtClean="0">
                <a:latin typeface="Arial"/>
                <a:cs typeface="Arial"/>
              </a:rPr>
              <a:t>Linear </a:t>
            </a:r>
            <a:r>
              <a:rPr lang="en-US" sz="2400" dirty="0">
                <a:latin typeface="Arial"/>
                <a:cs typeface="Arial"/>
              </a:rPr>
              <a:t>time-invariant (LTI) </a:t>
            </a:r>
            <a:r>
              <a:rPr lang="en-US" sz="2400" dirty="0" smtClean="0">
                <a:latin typeface="Arial"/>
                <a:cs typeface="Arial"/>
              </a:rPr>
              <a:t>systems</a:t>
            </a:r>
          </a:p>
          <a:p>
            <a:pPr marL="342900" indent="-342900" algn="l">
              <a:buFont typeface="Arial"/>
              <a:buChar char="•"/>
            </a:pPr>
            <a:endParaRPr lang="en-US" sz="2400" dirty="0">
              <a:latin typeface="Arial"/>
              <a:cs typeface="Arial"/>
            </a:endParaRPr>
          </a:p>
          <a:p>
            <a:pPr algn="l"/>
            <a:r>
              <a:rPr lang="en-US" sz="2400" dirty="0" smtClean="0">
                <a:latin typeface="Arial"/>
                <a:cs typeface="Arial"/>
              </a:rPr>
              <a:t>But</a:t>
            </a:r>
            <a:endParaRPr lang="en-US" sz="2400" dirty="0">
              <a:latin typeface="Arial"/>
              <a:cs typeface="Arial"/>
            </a:endParaRPr>
          </a:p>
          <a:p>
            <a:pPr marL="342900" indent="-342900" algn="l">
              <a:buFont typeface="Arial"/>
              <a:buChar char="•"/>
            </a:pPr>
            <a:r>
              <a:rPr lang="en-US" sz="2400" dirty="0">
                <a:latin typeface="Arial"/>
                <a:cs typeface="Arial"/>
              </a:rPr>
              <a:t>No optimality concept in controller design</a:t>
            </a:r>
          </a:p>
          <a:p>
            <a:pPr marL="342900" indent="-342900" algn="l">
              <a:buFont typeface="Arial"/>
              <a:buChar char="•"/>
            </a:pPr>
            <a:r>
              <a:rPr lang="en-US" sz="2400" dirty="0">
                <a:latin typeface="Arial"/>
                <a:cs typeface="Arial"/>
              </a:rPr>
              <a:t>No robustness consideration, except gain margin and phase </a:t>
            </a:r>
            <a:r>
              <a:rPr lang="en-US" sz="2400" dirty="0" smtClean="0">
                <a:latin typeface="Arial"/>
                <a:cs typeface="Arial"/>
              </a:rPr>
              <a:t>margin</a:t>
            </a:r>
            <a:endParaRPr lang="en-US" sz="2400" dirty="0">
              <a:latin typeface="Arial"/>
              <a:cs typeface="Arial"/>
            </a:endParaRPr>
          </a:p>
          <a:p>
            <a:pPr marL="342900" indent="-342900" algn="l">
              <a:buFont typeface="Arial"/>
              <a:buChar char="•"/>
            </a:pPr>
            <a:r>
              <a:rPr lang="en-US" sz="2400" dirty="0" smtClean="0">
                <a:latin typeface="Arial"/>
                <a:cs typeface="Arial"/>
              </a:rPr>
              <a:t>It can’t </a:t>
            </a:r>
            <a:r>
              <a:rPr lang="en-US" sz="2400" dirty="0">
                <a:latin typeface="Arial"/>
                <a:cs typeface="Arial"/>
              </a:rPr>
              <a:t>handle nonlinear and time varying systems</a:t>
            </a:r>
            <a:r>
              <a:rPr lang="en-US" sz="2400" dirty="0" smtClean="0">
                <a:latin typeface="Arial"/>
                <a:cs typeface="Arial"/>
              </a:rPr>
              <a:t>!</a:t>
            </a:r>
          </a:p>
          <a:p>
            <a:pPr marL="342900" indent="-342900" algn="l">
              <a:buFont typeface="Arial"/>
              <a:buChar char="•"/>
            </a:pPr>
            <a:endParaRPr lang="en-US" sz="2400" dirty="0">
              <a:latin typeface="Arial"/>
              <a:cs typeface="Arial"/>
            </a:endParaRPr>
          </a:p>
          <a:p>
            <a:pPr algn="l"/>
            <a:r>
              <a:rPr lang="en-US" sz="2400" dirty="0" smtClean="0">
                <a:latin typeface="Arial"/>
                <a:cs typeface="Arial"/>
              </a:rPr>
              <a:t>Therefore</a:t>
            </a:r>
            <a:endParaRPr lang="en-US" sz="2400" dirty="0">
              <a:latin typeface="Arial"/>
              <a:cs typeface="Arial"/>
            </a:endParaRPr>
          </a:p>
          <a:p>
            <a:pPr marL="342900" indent="-342900" algn="l">
              <a:buFont typeface="Arial"/>
              <a:buChar char="•"/>
            </a:pPr>
            <a:r>
              <a:rPr lang="en-US" sz="2400" dirty="0" smtClean="0">
                <a:latin typeface="Arial"/>
                <a:cs typeface="Arial"/>
              </a:rPr>
              <a:t>We </a:t>
            </a:r>
            <a:r>
              <a:rPr lang="en-US" sz="2400" dirty="0">
                <a:latin typeface="Arial"/>
                <a:cs typeface="Arial"/>
              </a:rPr>
              <a:t>need an advanced control theory</a:t>
            </a:r>
          </a:p>
        </p:txBody>
      </p:sp>
    </p:spTree>
    <p:extLst>
      <p:ext uri="{BB962C8B-B14F-4D97-AF65-F5344CB8AC3E}">
        <p14:creationId xmlns:p14="http://schemas.microsoft.com/office/powerpoint/2010/main" val="4339932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2"/>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634152" y="2250594"/>
            <a:ext cx="5255801" cy="2340895"/>
          </a:xfrm>
          <a:prstGeom prst="rect">
            <a:avLst/>
          </a:prstGeom>
        </p:spPr>
      </p:pic>
      <p:sp>
        <p:nvSpPr>
          <p:cNvPr id="4" name="Title 1"/>
          <p:cNvSpPr txBox="1">
            <a:spLocks/>
          </p:cNvSpPr>
          <p:nvPr/>
        </p:nvSpPr>
        <p:spPr>
          <a:xfrm>
            <a:off x="450546"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t>System </a:t>
            </a:r>
            <a:r>
              <a:rPr lang="en-US" sz="3600" b="1" dirty="0"/>
              <a:t>with </a:t>
            </a:r>
            <a:r>
              <a:rPr lang="en-US" sz="3600" b="1" dirty="0" smtClean="0"/>
              <a:t>undesirable </a:t>
            </a:r>
            <a:r>
              <a:rPr lang="en-US" sz="3600" b="1" dirty="0"/>
              <a:t>cross coupling</a:t>
            </a:r>
          </a:p>
        </p:txBody>
      </p:sp>
      <p:sp>
        <p:nvSpPr>
          <p:cNvPr id="2" name="Rectangle 1"/>
          <p:cNvSpPr/>
          <p:nvPr/>
        </p:nvSpPr>
        <p:spPr>
          <a:xfrm>
            <a:off x="493082" y="783208"/>
            <a:ext cx="5573724" cy="1200329"/>
          </a:xfrm>
          <a:prstGeom prst="rect">
            <a:avLst/>
          </a:prstGeom>
        </p:spPr>
        <p:txBody>
          <a:bodyPr wrap="none">
            <a:spAutoFit/>
          </a:bodyPr>
          <a:lstStyle/>
          <a:p>
            <a:pPr marL="285750" indent="-285750" algn="l">
              <a:buFont typeface="Arial"/>
              <a:buChar char="•"/>
            </a:pPr>
            <a:endParaRPr lang="en-US" dirty="0"/>
          </a:p>
          <a:p>
            <a:pPr algn="l"/>
            <a:r>
              <a:rPr lang="en-US" dirty="0" smtClean="0">
                <a:solidFill>
                  <a:srgbClr val="FF0000"/>
                </a:solidFill>
              </a:rPr>
              <a:t>Consider system </a:t>
            </a:r>
            <a:r>
              <a:rPr lang="en-US" dirty="0">
                <a:solidFill>
                  <a:srgbClr val="FF0000"/>
                </a:solidFill>
              </a:rPr>
              <a:t>with </a:t>
            </a:r>
            <a:r>
              <a:rPr lang="en-US" dirty="0" smtClean="0">
                <a:solidFill>
                  <a:srgbClr val="FF0000"/>
                </a:solidFill>
              </a:rPr>
              <a:t>an undesirable cross coupling</a:t>
            </a:r>
            <a:r>
              <a:rPr lang="en-US" dirty="0" smtClean="0"/>
              <a:t>: </a:t>
            </a:r>
          </a:p>
          <a:p>
            <a:pPr algn="l"/>
            <a:r>
              <a:rPr lang="en-US" dirty="0" smtClean="0"/>
              <a:t>Two handle</a:t>
            </a:r>
            <a:r>
              <a:rPr lang="en-US" dirty="0"/>
              <a:t> </a:t>
            </a:r>
            <a:r>
              <a:rPr lang="en-US" dirty="0" smtClean="0"/>
              <a:t>mixer taps</a:t>
            </a:r>
          </a:p>
          <a:p>
            <a:pPr marL="285750" indent="-285750" algn="l">
              <a:buFont typeface="Arial"/>
              <a:buChar char="•"/>
            </a:pPr>
            <a:endParaRPr lang="en-US" dirty="0"/>
          </a:p>
        </p:txBody>
      </p:sp>
      <p:sp>
        <p:nvSpPr>
          <p:cNvPr id="6" name="Rectangle 5"/>
          <p:cNvSpPr/>
          <p:nvPr/>
        </p:nvSpPr>
        <p:spPr>
          <a:xfrm>
            <a:off x="8193480" y="2846946"/>
            <a:ext cx="1506204" cy="369332"/>
          </a:xfrm>
          <a:prstGeom prst="rect">
            <a:avLst/>
          </a:prstGeom>
        </p:spPr>
        <p:txBody>
          <a:bodyPr wrap="none">
            <a:spAutoFit/>
          </a:bodyPr>
          <a:lstStyle/>
          <a:p>
            <a:r>
              <a:rPr lang="en-US" dirty="0" smtClean="0"/>
              <a:t>Temperature</a:t>
            </a:r>
            <a:endParaRPr lang="en-US" dirty="0"/>
          </a:p>
        </p:txBody>
      </p:sp>
      <p:sp>
        <p:nvSpPr>
          <p:cNvPr id="7" name="Rectangle 6"/>
          <p:cNvSpPr/>
          <p:nvPr/>
        </p:nvSpPr>
        <p:spPr>
          <a:xfrm>
            <a:off x="8109007" y="3779701"/>
            <a:ext cx="1315497" cy="369332"/>
          </a:xfrm>
          <a:prstGeom prst="rect">
            <a:avLst/>
          </a:prstGeom>
        </p:spPr>
        <p:txBody>
          <a:bodyPr wrap="none">
            <a:spAutoFit/>
          </a:bodyPr>
          <a:lstStyle/>
          <a:p>
            <a:r>
              <a:rPr lang="en-US" dirty="0" smtClean="0"/>
              <a:t>Water flow</a:t>
            </a:r>
            <a:endParaRPr lang="en-US" dirty="0"/>
          </a:p>
        </p:txBody>
      </p:sp>
      <p:sp>
        <p:nvSpPr>
          <p:cNvPr id="8" name="Rectangle 7"/>
          <p:cNvSpPr/>
          <p:nvPr/>
        </p:nvSpPr>
        <p:spPr>
          <a:xfrm>
            <a:off x="100118" y="2896062"/>
            <a:ext cx="2416046" cy="369332"/>
          </a:xfrm>
          <a:prstGeom prst="rect">
            <a:avLst/>
          </a:prstGeom>
        </p:spPr>
        <p:txBody>
          <a:bodyPr wrap="none">
            <a:spAutoFit/>
          </a:bodyPr>
          <a:lstStyle/>
          <a:p>
            <a:r>
              <a:rPr lang="en-US" dirty="0" smtClean="0"/>
              <a:t>Hot </a:t>
            </a:r>
            <a:r>
              <a:rPr lang="en-US" dirty="0"/>
              <a:t>water </a:t>
            </a:r>
            <a:r>
              <a:rPr lang="en-US" dirty="0" smtClean="0"/>
              <a:t>tap setting</a:t>
            </a:r>
            <a:endParaRPr lang="en-US" dirty="0"/>
          </a:p>
        </p:txBody>
      </p:sp>
      <p:sp>
        <p:nvSpPr>
          <p:cNvPr id="9" name="Rectangle 8"/>
          <p:cNvSpPr/>
          <p:nvPr/>
        </p:nvSpPr>
        <p:spPr>
          <a:xfrm>
            <a:off x="93933" y="3700267"/>
            <a:ext cx="2508431" cy="369332"/>
          </a:xfrm>
          <a:prstGeom prst="rect">
            <a:avLst/>
          </a:prstGeom>
        </p:spPr>
        <p:txBody>
          <a:bodyPr wrap="none">
            <a:spAutoFit/>
          </a:bodyPr>
          <a:lstStyle/>
          <a:p>
            <a:r>
              <a:rPr lang="en-US" dirty="0" smtClean="0"/>
              <a:t>Cold </a:t>
            </a:r>
            <a:r>
              <a:rPr lang="en-US" dirty="0"/>
              <a:t>water </a:t>
            </a:r>
            <a:r>
              <a:rPr lang="en-US" dirty="0" smtClean="0"/>
              <a:t>tap setting</a:t>
            </a:r>
            <a:endParaRPr lang="en-US" dirty="0"/>
          </a:p>
        </p:txBody>
      </p:sp>
      <p:sp>
        <p:nvSpPr>
          <p:cNvPr id="10" name="Rectangle 9"/>
          <p:cNvSpPr/>
          <p:nvPr/>
        </p:nvSpPr>
        <p:spPr>
          <a:xfrm>
            <a:off x="460811" y="5191398"/>
            <a:ext cx="8654226" cy="1477328"/>
          </a:xfrm>
          <a:prstGeom prst="rect">
            <a:avLst/>
          </a:prstGeom>
        </p:spPr>
        <p:txBody>
          <a:bodyPr wrap="square">
            <a:spAutoFit/>
          </a:bodyPr>
          <a:lstStyle/>
          <a:p>
            <a:pPr marL="285750" indent="-285750" algn="l">
              <a:buFont typeface="Arial"/>
              <a:buChar char="•"/>
            </a:pPr>
            <a:r>
              <a:rPr lang="en-US" dirty="0" smtClean="0"/>
              <a:t>Both input signals affects a given output signal</a:t>
            </a:r>
          </a:p>
          <a:p>
            <a:pPr algn="l"/>
            <a:r>
              <a:rPr lang="en-US" dirty="0" smtClean="0"/>
              <a:t>	- Both output signals affected by/depend on  a given input signal</a:t>
            </a:r>
            <a:endParaRPr lang="en-US" dirty="0"/>
          </a:p>
          <a:p>
            <a:pPr algn="l"/>
            <a:endParaRPr lang="en-US" dirty="0"/>
          </a:p>
          <a:p>
            <a:pPr marL="285750" indent="-285750" algn="l">
              <a:buFont typeface="Arial"/>
              <a:buChar char="•"/>
            </a:pPr>
            <a:r>
              <a:rPr lang="en-US" dirty="0"/>
              <a:t>Hot tap changes temperature and flow rate</a:t>
            </a:r>
          </a:p>
          <a:p>
            <a:pPr algn="l"/>
            <a:r>
              <a:rPr lang="en-US" dirty="0" smtClean="0"/>
              <a:t>	- Cold tap </a:t>
            </a:r>
            <a:r>
              <a:rPr lang="en-US" dirty="0"/>
              <a:t>changes </a:t>
            </a:r>
            <a:r>
              <a:rPr lang="en-US" dirty="0" smtClean="0"/>
              <a:t>both temperature </a:t>
            </a:r>
            <a:r>
              <a:rPr lang="en-US" dirty="0"/>
              <a:t>and flow </a:t>
            </a:r>
            <a:r>
              <a:rPr lang="en-US" dirty="0" smtClean="0"/>
              <a:t>rate</a:t>
            </a:r>
            <a:endParaRPr lang="en-US" dirty="0"/>
          </a:p>
        </p:txBody>
      </p:sp>
      <p:sp>
        <p:nvSpPr>
          <p:cNvPr id="11" name="Rectangle 10"/>
          <p:cNvSpPr/>
          <p:nvPr/>
        </p:nvSpPr>
        <p:spPr>
          <a:xfrm>
            <a:off x="497989" y="2558922"/>
            <a:ext cx="1474870" cy="369332"/>
          </a:xfrm>
          <a:prstGeom prst="rect">
            <a:avLst/>
          </a:prstGeom>
        </p:spPr>
        <p:txBody>
          <a:bodyPr wrap="none">
            <a:spAutoFit/>
          </a:bodyPr>
          <a:lstStyle/>
          <a:p>
            <a:r>
              <a:rPr lang="en-US" dirty="0" smtClean="0">
                <a:solidFill>
                  <a:srgbClr val="FF0000"/>
                </a:solidFill>
              </a:rPr>
              <a:t>Input signals</a:t>
            </a:r>
            <a:endParaRPr lang="en-US" dirty="0">
              <a:solidFill>
                <a:srgbClr val="FF0000"/>
              </a:solidFill>
            </a:endParaRPr>
          </a:p>
        </p:txBody>
      </p:sp>
      <p:sp>
        <p:nvSpPr>
          <p:cNvPr id="12" name="Rectangle 11"/>
          <p:cNvSpPr/>
          <p:nvPr/>
        </p:nvSpPr>
        <p:spPr>
          <a:xfrm>
            <a:off x="8141227" y="2347542"/>
            <a:ext cx="1657688" cy="369332"/>
          </a:xfrm>
          <a:prstGeom prst="rect">
            <a:avLst/>
          </a:prstGeom>
        </p:spPr>
        <p:txBody>
          <a:bodyPr wrap="none">
            <a:spAutoFit/>
          </a:bodyPr>
          <a:lstStyle/>
          <a:p>
            <a:r>
              <a:rPr lang="en-US" dirty="0" smtClean="0">
                <a:solidFill>
                  <a:srgbClr val="FF0000"/>
                </a:solidFill>
              </a:rPr>
              <a:t>Output signals</a:t>
            </a:r>
            <a:endParaRPr lang="en-US" dirty="0">
              <a:solidFill>
                <a:srgbClr val="FF0000"/>
              </a:solidFill>
            </a:endParaRPr>
          </a:p>
        </p:txBody>
      </p:sp>
    </p:spTree>
    <p:extLst>
      <p:ext uri="{BB962C8B-B14F-4D97-AF65-F5344CB8AC3E}">
        <p14:creationId xmlns:p14="http://schemas.microsoft.com/office/powerpoint/2010/main" val="12693144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2"/>
      <p:bldP spid="6" grpId="0"/>
      <p:bldP spid="7" grpId="0"/>
      <p:bldP spid="8" grpId="0"/>
      <p:bldP spid="9" grpId="0"/>
      <p:bldP spid="10" grpId="0" build="p" bldLvl="2"/>
      <p:bldP spid="11" grpId="0"/>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033284" y="2314659"/>
            <a:ext cx="5193402" cy="2439576"/>
          </a:xfrm>
          <a:prstGeom prst="rect">
            <a:avLst/>
          </a:prstGeom>
        </p:spPr>
      </p:pic>
      <p:sp>
        <p:nvSpPr>
          <p:cNvPr id="4" name="Title 1"/>
          <p:cNvSpPr txBox="1">
            <a:spLocks/>
          </p:cNvSpPr>
          <p:nvPr/>
        </p:nvSpPr>
        <p:spPr>
          <a:xfrm>
            <a:off x="450546"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t>System </a:t>
            </a:r>
            <a:r>
              <a:rPr lang="en-US" sz="3600" b="1" dirty="0"/>
              <a:t>with </a:t>
            </a:r>
            <a:r>
              <a:rPr lang="en-US" sz="3600" b="1" dirty="0" smtClean="0"/>
              <a:t>independent coupling</a:t>
            </a:r>
            <a:endParaRPr lang="en-US" sz="3600" b="1" dirty="0"/>
          </a:p>
        </p:txBody>
      </p:sp>
      <p:sp>
        <p:nvSpPr>
          <p:cNvPr id="2" name="Rectangle 1"/>
          <p:cNvSpPr/>
          <p:nvPr/>
        </p:nvSpPr>
        <p:spPr>
          <a:xfrm>
            <a:off x="128105" y="1147714"/>
            <a:ext cx="9475287" cy="923330"/>
          </a:xfrm>
          <a:prstGeom prst="rect">
            <a:avLst/>
          </a:prstGeom>
        </p:spPr>
        <p:txBody>
          <a:bodyPr wrap="square">
            <a:spAutoFit/>
          </a:bodyPr>
          <a:lstStyle/>
          <a:p>
            <a:pPr marL="285750" indent="-285750" algn="l">
              <a:buFont typeface="Arial"/>
              <a:buChar char="•"/>
            </a:pPr>
            <a:r>
              <a:rPr lang="en-US" dirty="0" smtClean="0"/>
              <a:t>Much easier to control uncoupled systems</a:t>
            </a:r>
          </a:p>
          <a:p>
            <a:pPr marL="285750" indent="-285750" algn="l">
              <a:buFont typeface="Arial"/>
              <a:buChar char="•"/>
            </a:pPr>
            <a:r>
              <a:rPr lang="en-US" dirty="0" smtClean="0"/>
              <a:t>Consider one</a:t>
            </a:r>
            <a:r>
              <a:rPr lang="en-US" dirty="0"/>
              <a:t>-handle </a:t>
            </a:r>
            <a:r>
              <a:rPr lang="en-US" dirty="0" smtClean="0"/>
              <a:t>mixer system </a:t>
            </a:r>
            <a:r>
              <a:rPr lang="en-US" dirty="0"/>
              <a:t>with a “nice” cross coupling</a:t>
            </a:r>
            <a:endParaRPr lang="en-US" dirty="0" smtClean="0"/>
          </a:p>
          <a:p>
            <a:pPr marL="285750" indent="-285750" algn="l">
              <a:buFont typeface="Arial"/>
              <a:buChar char="•"/>
            </a:pPr>
            <a:endParaRPr lang="en-US" dirty="0" smtClean="0"/>
          </a:p>
        </p:txBody>
      </p:sp>
      <p:sp>
        <p:nvSpPr>
          <p:cNvPr id="6" name="Rectangle 5"/>
          <p:cNvSpPr/>
          <p:nvPr/>
        </p:nvSpPr>
        <p:spPr>
          <a:xfrm>
            <a:off x="8332161" y="3826142"/>
            <a:ext cx="1506204" cy="369332"/>
          </a:xfrm>
          <a:prstGeom prst="rect">
            <a:avLst/>
          </a:prstGeom>
        </p:spPr>
        <p:txBody>
          <a:bodyPr wrap="none">
            <a:spAutoFit/>
          </a:bodyPr>
          <a:lstStyle/>
          <a:p>
            <a:r>
              <a:rPr lang="en-US" dirty="0" smtClean="0"/>
              <a:t>Temperature</a:t>
            </a:r>
            <a:endParaRPr lang="en-US" dirty="0"/>
          </a:p>
        </p:txBody>
      </p:sp>
      <p:sp>
        <p:nvSpPr>
          <p:cNvPr id="7" name="Rectangle 6"/>
          <p:cNvSpPr/>
          <p:nvPr/>
        </p:nvSpPr>
        <p:spPr>
          <a:xfrm>
            <a:off x="8395920" y="3050719"/>
            <a:ext cx="1315497" cy="369332"/>
          </a:xfrm>
          <a:prstGeom prst="rect">
            <a:avLst/>
          </a:prstGeom>
        </p:spPr>
        <p:txBody>
          <a:bodyPr wrap="none">
            <a:spAutoFit/>
          </a:bodyPr>
          <a:lstStyle/>
          <a:p>
            <a:r>
              <a:rPr lang="en-US" dirty="0" smtClean="0"/>
              <a:t>Water flow</a:t>
            </a:r>
            <a:endParaRPr lang="en-US" dirty="0"/>
          </a:p>
        </p:txBody>
      </p:sp>
      <p:sp>
        <p:nvSpPr>
          <p:cNvPr id="8" name="Rectangle 7"/>
          <p:cNvSpPr/>
          <p:nvPr/>
        </p:nvSpPr>
        <p:spPr>
          <a:xfrm>
            <a:off x="77278" y="3050719"/>
            <a:ext cx="2916183" cy="369332"/>
          </a:xfrm>
          <a:prstGeom prst="rect">
            <a:avLst/>
          </a:prstGeom>
        </p:spPr>
        <p:txBody>
          <a:bodyPr wrap="none">
            <a:spAutoFit/>
          </a:bodyPr>
          <a:lstStyle/>
          <a:p>
            <a:r>
              <a:rPr lang="en-US" dirty="0" smtClean="0"/>
              <a:t>Angle temperature setting</a:t>
            </a:r>
            <a:endParaRPr lang="en-US" dirty="0"/>
          </a:p>
        </p:txBody>
      </p:sp>
      <p:sp>
        <p:nvSpPr>
          <p:cNvPr id="9" name="Rectangle 8"/>
          <p:cNvSpPr/>
          <p:nvPr/>
        </p:nvSpPr>
        <p:spPr>
          <a:xfrm>
            <a:off x="152318" y="3854924"/>
            <a:ext cx="2056973" cy="369332"/>
          </a:xfrm>
          <a:prstGeom prst="rect">
            <a:avLst/>
          </a:prstGeom>
        </p:spPr>
        <p:txBody>
          <a:bodyPr wrap="none">
            <a:spAutoFit/>
          </a:bodyPr>
          <a:lstStyle/>
          <a:p>
            <a:r>
              <a:rPr lang="en-US" dirty="0" smtClean="0"/>
              <a:t>Angle flow setting</a:t>
            </a:r>
            <a:endParaRPr lang="en-US" dirty="0"/>
          </a:p>
        </p:txBody>
      </p:sp>
      <p:sp>
        <p:nvSpPr>
          <p:cNvPr id="10" name="Rectangle 9"/>
          <p:cNvSpPr/>
          <p:nvPr/>
        </p:nvSpPr>
        <p:spPr>
          <a:xfrm>
            <a:off x="450297" y="4840452"/>
            <a:ext cx="8654226" cy="923330"/>
          </a:xfrm>
          <a:prstGeom prst="rect">
            <a:avLst/>
          </a:prstGeom>
        </p:spPr>
        <p:txBody>
          <a:bodyPr wrap="square">
            <a:spAutoFit/>
          </a:bodyPr>
          <a:lstStyle/>
          <a:p>
            <a:pPr marL="285750" indent="-285750" algn="l">
              <a:buFont typeface="Arial"/>
              <a:buChar char="•"/>
            </a:pPr>
            <a:r>
              <a:rPr lang="en-US" dirty="0"/>
              <a:t>Each input signal </a:t>
            </a:r>
            <a:r>
              <a:rPr lang="en-US" dirty="0" smtClean="0"/>
              <a:t>now affects </a:t>
            </a:r>
            <a:r>
              <a:rPr lang="en-US" dirty="0"/>
              <a:t>(almost) only one output </a:t>
            </a:r>
            <a:r>
              <a:rPr lang="en-US" dirty="0" smtClean="0"/>
              <a:t>signal</a:t>
            </a:r>
          </a:p>
          <a:p>
            <a:pPr marL="285750" indent="-285750" algn="l">
              <a:buFont typeface="Arial"/>
              <a:buChar char="•"/>
            </a:pPr>
            <a:endParaRPr lang="en-US" dirty="0"/>
          </a:p>
          <a:p>
            <a:pPr marL="285750" indent="-285750" algn="l">
              <a:buFont typeface="Arial"/>
              <a:buChar char="•"/>
            </a:pPr>
            <a:r>
              <a:rPr lang="en-US" dirty="0"/>
              <a:t>Each output is </a:t>
            </a:r>
            <a:r>
              <a:rPr lang="en-US" dirty="0" smtClean="0"/>
              <a:t>now affected </a:t>
            </a:r>
            <a:r>
              <a:rPr lang="en-US" dirty="0"/>
              <a:t>(almost) only by one input </a:t>
            </a:r>
            <a:r>
              <a:rPr lang="en-US" dirty="0" smtClean="0"/>
              <a:t>signal</a:t>
            </a:r>
            <a:endParaRPr lang="en-US" dirty="0"/>
          </a:p>
        </p:txBody>
      </p:sp>
      <p:sp>
        <p:nvSpPr>
          <p:cNvPr id="11" name="Rectangle 10"/>
          <p:cNvSpPr/>
          <p:nvPr/>
        </p:nvSpPr>
        <p:spPr>
          <a:xfrm>
            <a:off x="816754" y="2713579"/>
            <a:ext cx="1474870" cy="369332"/>
          </a:xfrm>
          <a:prstGeom prst="rect">
            <a:avLst/>
          </a:prstGeom>
        </p:spPr>
        <p:txBody>
          <a:bodyPr wrap="none">
            <a:spAutoFit/>
          </a:bodyPr>
          <a:lstStyle/>
          <a:p>
            <a:r>
              <a:rPr lang="en-US" dirty="0" smtClean="0">
                <a:solidFill>
                  <a:srgbClr val="FF0000"/>
                </a:solidFill>
              </a:rPr>
              <a:t>Input signals</a:t>
            </a:r>
            <a:endParaRPr lang="en-US" dirty="0">
              <a:solidFill>
                <a:srgbClr val="FF0000"/>
              </a:solidFill>
            </a:endParaRPr>
          </a:p>
        </p:txBody>
      </p:sp>
      <p:sp>
        <p:nvSpPr>
          <p:cNvPr id="12" name="Rectangle 11"/>
          <p:cNvSpPr/>
          <p:nvPr/>
        </p:nvSpPr>
        <p:spPr>
          <a:xfrm>
            <a:off x="8248312" y="2596267"/>
            <a:ext cx="1657688" cy="369332"/>
          </a:xfrm>
          <a:prstGeom prst="rect">
            <a:avLst/>
          </a:prstGeom>
        </p:spPr>
        <p:txBody>
          <a:bodyPr wrap="none">
            <a:spAutoFit/>
          </a:bodyPr>
          <a:lstStyle/>
          <a:p>
            <a:r>
              <a:rPr lang="en-US" dirty="0" smtClean="0">
                <a:solidFill>
                  <a:srgbClr val="FF0000"/>
                </a:solidFill>
              </a:rPr>
              <a:t>Output signals</a:t>
            </a:r>
            <a:endParaRPr lang="en-US" dirty="0">
              <a:solidFill>
                <a:srgbClr val="FF0000"/>
              </a:solidFill>
            </a:endParaRPr>
          </a:p>
        </p:txBody>
      </p:sp>
    </p:spTree>
    <p:extLst>
      <p:ext uri="{BB962C8B-B14F-4D97-AF65-F5344CB8AC3E}">
        <p14:creationId xmlns:p14="http://schemas.microsoft.com/office/powerpoint/2010/main" val="2648404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2"/>
      <p:bldP spid="6" grpId="0"/>
      <p:bldP spid="7" grpId="0"/>
      <p:bldP spid="8" grpId="0"/>
      <p:bldP spid="9" grpId="0"/>
      <p:bldP spid="10" grpId="0" build="p" bldLvl="2"/>
      <p:bldP spid="11" grpId="0"/>
      <p:bldP spid="1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026"/>
          <p:cNvSpPr>
            <a:spLocks noGrp="1" noChangeArrowheads="1"/>
          </p:cNvSpPr>
          <p:nvPr>
            <p:ph type="ctrTitle"/>
          </p:nvPr>
        </p:nvSpPr>
        <p:spPr>
          <a:xfrm>
            <a:off x="973666" y="1634067"/>
            <a:ext cx="7842250" cy="3175000"/>
          </a:xfrm>
        </p:spPr>
        <p:txBody>
          <a:bodyPr>
            <a:normAutofit fontScale="90000"/>
          </a:bodyPr>
          <a:lstStyle/>
          <a:p>
            <a:r>
              <a:rPr lang="en-GB" sz="7200" b="1" dirty="0" smtClean="0" smtId="1">
                <a:solidFill>
                  <a:srgbClr val="FF3300"/>
                </a:solidFill>
              </a:rPr>
              <a:t>Interlude</a:t>
            </a:r>
            <a:br>
              <a:rPr lang="en-GB" sz="7200" b="1" dirty="0" smtClean="0" smtId="1">
                <a:solidFill>
                  <a:srgbClr val="FF3300"/>
                </a:solidFill>
              </a:rPr>
            </a:br>
            <a:r>
              <a:rPr lang="en-GB" sz="7200" b="1" dirty="0" smtClean="0" smtId="1">
                <a:solidFill>
                  <a:srgbClr val="FF3300"/>
                </a:solidFill>
              </a:rPr>
              <a:t/>
            </a:r>
            <a:br>
              <a:rPr lang="en-GB" sz="7200" b="1" dirty="0" smtClean="0" smtId="1">
                <a:solidFill>
                  <a:srgbClr val="FF3300"/>
                </a:solidFill>
              </a:rPr>
            </a:br>
            <a:r>
              <a:rPr lang="en-GB" sz="7200" b="1" dirty="0" smtClean="0" smtId="1">
                <a:solidFill>
                  <a:srgbClr val="FF3300"/>
                </a:solidFill>
              </a:rPr>
              <a:t>10 minute break</a:t>
            </a:r>
            <a:endParaRPr lang="en-GB" sz="7200" dirty="0"/>
          </a:p>
        </p:txBody>
      </p:sp>
    </p:spTree>
    <p:extLst>
      <p:ext uri="{BB962C8B-B14F-4D97-AF65-F5344CB8AC3E}">
        <p14:creationId xmlns:p14="http://schemas.microsoft.com/office/powerpoint/2010/main" val="14263728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26"/>
          <p:cNvSpPr>
            <a:spLocks noGrp="1" noChangeArrowheads="1"/>
          </p:cNvSpPr>
          <p:nvPr>
            <p:ph type="ctrTitle"/>
          </p:nvPr>
        </p:nvSpPr>
        <p:spPr>
          <a:xfrm>
            <a:off x="973666" y="1634067"/>
            <a:ext cx="7842250" cy="3175000"/>
          </a:xfrm>
        </p:spPr>
        <p:txBody>
          <a:bodyPr>
            <a:normAutofit fontScale="90000"/>
          </a:bodyPr>
          <a:lstStyle/>
          <a:p>
            <a:r>
              <a:rPr lang="en-GB" sz="3600" b="1" dirty="0" smtId="1">
                <a:solidFill>
                  <a:srgbClr val="FF3300"/>
                </a:solidFill>
              </a:rPr>
              <a:t>ROCO218</a:t>
            </a:r>
            <a:r>
              <a:rPr lang="en-GB" sz="3600" b="1" dirty="0">
                <a:solidFill>
                  <a:srgbClr val="FF3300"/>
                </a:solidFill>
              </a:rPr>
              <a:t>: Control Engineering</a:t>
            </a:r>
            <a:br>
              <a:rPr lang="en-GB" sz="3600" b="1" dirty="0">
                <a:solidFill>
                  <a:srgbClr val="FF3300"/>
                </a:solidFill>
              </a:rPr>
            </a:br>
            <a:r>
              <a:rPr lang="en-GB" sz="3600" b="1" dirty="0">
                <a:solidFill>
                  <a:srgbClr val="FF3300"/>
                </a:solidFill>
              </a:rPr>
              <a:t>Dr Ian Howard </a:t>
            </a:r>
            <a:br>
              <a:rPr lang="en-GB" sz="3600" b="1" dirty="0">
                <a:solidFill>
                  <a:srgbClr val="FF3300"/>
                </a:solidFill>
              </a:rPr>
            </a:br>
            <a:r>
              <a:rPr lang="en-GB" sz="3600" i="1" dirty="0">
                <a:solidFill>
                  <a:srgbClr val="FF3300"/>
                </a:solidFill>
              </a:rPr>
              <a:t/>
            </a:r>
            <a:br>
              <a:rPr lang="en-GB" sz="3600" i="1" dirty="0">
                <a:solidFill>
                  <a:srgbClr val="FF3300"/>
                </a:solidFill>
              </a:rPr>
            </a:br>
            <a:r>
              <a:rPr lang="en-GB" sz="3600" dirty="0"/>
              <a:t>Lecture </a:t>
            </a:r>
            <a:r>
              <a:rPr lang="en-GB" sz="3600" dirty="0" smtClean="0"/>
              <a:t>1</a:t>
            </a:r>
            <a:r>
              <a:rPr lang="en-GB" sz="3600" dirty="0"/>
              <a:t/>
            </a:r>
            <a:br>
              <a:rPr lang="en-GB" sz="3600" dirty="0"/>
            </a:br>
            <a:r>
              <a:rPr lang="en-GB" sz="3600" dirty="0"/>
              <a:t/>
            </a:r>
            <a:br>
              <a:rPr lang="en-GB" sz="3600" dirty="0"/>
            </a:br>
            <a:r>
              <a:rPr lang="en-GB" sz="3600" dirty="0" smtClean="0"/>
              <a:t>Simple introduction to Matlab</a:t>
            </a:r>
            <a:endParaRPr lang="en-GB" sz="3600" dirty="0"/>
          </a:p>
        </p:txBody>
      </p:sp>
    </p:spTree>
    <p:extLst>
      <p:ext uri="{BB962C8B-B14F-4D97-AF65-F5344CB8AC3E}">
        <p14:creationId xmlns:p14="http://schemas.microsoft.com/office/powerpoint/2010/main" val="8077305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300" y="946552"/>
            <a:ext cx="8915400" cy="5179618"/>
          </a:xfrm>
        </p:spPr>
        <p:txBody>
          <a:bodyPr>
            <a:noAutofit/>
          </a:bodyPr>
          <a:lstStyle/>
          <a:p>
            <a:r>
              <a:rPr lang="en-US" sz="2400" dirty="0"/>
              <a:t>MATLAB (</a:t>
            </a:r>
            <a:r>
              <a:rPr lang="en-US" sz="2400" dirty="0" err="1"/>
              <a:t>MATrix</a:t>
            </a:r>
            <a:r>
              <a:rPr lang="en-US" sz="2400" dirty="0"/>
              <a:t> </a:t>
            </a:r>
            <a:r>
              <a:rPr lang="en-US" sz="2400" dirty="0" err="1"/>
              <a:t>LABoratory</a:t>
            </a:r>
            <a:r>
              <a:rPr lang="en-US" sz="2400" dirty="0"/>
              <a:t>)</a:t>
            </a:r>
          </a:p>
          <a:p>
            <a:r>
              <a:rPr lang="en-US" sz="2400" dirty="0" smtClean="0"/>
              <a:t>High</a:t>
            </a:r>
            <a:r>
              <a:rPr lang="en-US" sz="2400" dirty="0"/>
              <a:t>-performance language for technical </a:t>
            </a:r>
            <a:r>
              <a:rPr lang="en-US" sz="2400" dirty="0" smtClean="0"/>
              <a:t>computing, computation</a:t>
            </a:r>
            <a:r>
              <a:rPr lang="en-US" sz="2400" dirty="0"/>
              <a:t>, visualization, and programming in an easy-to-use environment</a:t>
            </a:r>
          </a:p>
          <a:p>
            <a:r>
              <a:rPr lang="en-US" sz="2400" dirty="0"/>
              <a:t>Typical uses include:</a:t>
            </a:r>
          </a:p>
          <a:p>
            <a:r>
              <a:rPr lang="en-US" sz="2400" dirty="0"/>
              <a:t>Math and computation</a:t>
            </a:r>
          </a:p>
          <a:p>
            <a:endParaRPr lang="en-US" sz="2400" dirty="0"/>
          </a:p>
          <a:p>
            <a:r>
              <a:rPr lang="en-US" sz="2400" dirty="0"/>
              <a:t>Algorithm development</a:t>
            </a:r>
          </a:p>
          <a:p>
            <a:r>
              <a:rPr lang="en-US" sz="2400" dirty="0" smtClean="0"/>
              <a:t>Modeling,</a:t>
            </a:r>
            <a:r>
              <a:rPr lang="en-US" sz="2400" dirty="0"/>
              <a:t> simulation, and prototyping</a:t>
            </a:r>
          </a:p>
          <a:p>
            <a:r>
              <a:rPr lang="en-US" sz="2400" dirty="0"/>
              <a:t>Data analysis, exploration, and visualization</a:t>
            </a:r>
          </a:p>
          <a:p>
            <a:r>
              <a:rPr lang="en-US" sz="2400" dirty="0"/>
              <a:t>Scientific and engineering graphics</a:t>
            </a:r>
          </a:p>
          <a:p>
            <a:r>
              <a:rPr lang="en-US" sz="2400" dirty="0"/>
              <a:t>Application development, including Graphical User Interface building</a:t>
            </a:r>
            <a:endParaRPr lang="en-US" sz="2400" dirty="0">
              <a:latin typeface="Arial"/>
              <a:cs typeface="Arial"/>
            </a:endParaRPr>
          </a:p>
        </p:txBody>
      </p:sp>
      <p:sp>
        <p:nvSpPr>
          <p:cNvPr id="6" name="Title 1"/>
          <p:cNvSpPr txBox="1">
            <a:spLocks/>
          </p:cNvSpPr>
          <p:nvPr/>
        </p:nvSpPr>
        <p:spPr>
          <a:xfrm>
            <a:off x="474134"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t>What is Matlab?</a:t>
            </a:r>
            <a:endParaRPr lang="en-US" sz="3600" b="1" dirty="0"/>
          </a:p>
        </p:txBody>
      </p:sp>
    </p:spTree>
    <p:extLst>
      <p:ext uri="{BB962C8B-B14F-4D97-AF65-F5344CB8AC3E}">
        <p14:creationId xmlns:p14="http://schemas.microsoft.com/office/powerpoint/2010/main" val="22013334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91256" y="1344128"/>
            <a:ext cx="9261975" cy="4154983"/>
          </a:xfrm>
          <a:prstGeom prst="rect">
            <a:avLst/>
          </a:prstGeom>
        </p:spPr>
        <p:txBody>
          <a:bodyPr wrap="square">
            <a:spAutoFit/>
          </a:bodyPr>
          <a:lstStyle/>
          <a:p>
            <a:pPr marL="342900" indent="-342900" algn="l">
              <a:buFont typeface="Arial"/>
              <a:buChar char="•"/>
            </a:pPr>
            <a:r>
              <a:rPr lang="en-US" sz="2400" dirty="0">
                <a:latin typeface="Arial"/>
                <a:cs typeface="Arial"/>
              </a:rPr>
              <a:t>Rows and columns are always numbered starting at </a:t>
            </a:r>
            <a:r>
              <a:rPr lang="en-US" sz="2400" dirty="0" smtClean="0">
                <a:latin typeface="Arial"/>
                <a:cs typeface="Arial"/>
              </a:rPr>
              <a:t>1</a:t>
            </a:r>
          </a:p>
          <a:p>
            <a:pPr marL="342900" indent="-342900" algn="l">
              <a:buFont typeface="Arial"/>
              <a:buChar char="•"/>
            </a:pPr>
            <a:endParaRPr lang="en-US" sz="2400" dirty="0">
              <a:latin typeface="Arial"/>
              <a:cs typeface="Arial"/>
            </a:endParaRPr>
          </a:p>
          <a:p>
            <a:pPr marL="342900" indent="-342900" algn="l">
              <a:buFont typeface="Arial"/>
              <a:buChar char="•"/>
            </a:pPr>
            <a:r>
              <a:rPr lang="en-US" sz="2400" dirty="0">
                <a:latin typeface="Arial"/>
                <a:cs typeface="Arial"/>
              </a:rPr>
              <a:t>Matlab matrices are of various types to hold different kinds of data (usually floats or integers)</a:t>
            </a:r>
          </a:p>
          <a:p>
            <a:pPr marL="342900" indent="-342900" algn="l">
              <a:buFont typeface="Arial"/>
              <a:buChar char="•"/>
            </a:pPr>
            <a:endParaRPr lang="en-US" sz="2400" dirty="0">
              <a:latin typeface="Arial"/>
              <a:cs typeface="Arial"/>
            </a:endParaRPr>
          </a:p>
          <a:p>
            <a:pPr marL="342900" indent="-342900" algn="l">
              <a:buFont typeface="Arial"/>
              <a:buChar char="•"/>
            </a:pPr>
            <a:r>
              <a:rPr lang="en-US" sz="2400" dirty="0">
                <a:latin typeface="Arial"/>
                <a:cs typeface="Arial"/>
              </a:rPr>
              <a:t>A single number is a 1 x 1 matrix in Matlab!</a:t>
            </a:r>
          </a:p>
          <a:p>
            <a:pPr marL="342900" indent="-342900" algn="l">
              <a:buFont typeface="Arial"/>
              <a:buChar char="•"/>
            </a:pPr>
            <a:endParaRPr lang="en-US" sz="2400" dirty="0">
              <a:latin typeface="Arial"/>
              <a:cs typeface="Arial"/>
            </a:endParaRPr>
          </a:p>
          <a:p>
            <a:pPr marL="342900" indent="-342900" algn="l">
              <a:buFont typeface="Arial"/>
              <a:buChar char="•"/>
            </a:pPr>
            <a:r>
              <a:rPr lang="en-US" sz="2400" dirty="0">
                <a:latin typeface="Arial"/>
                <a:cs typeface="Arial"/>
              </a:rPr>
              <a:t>Matlab variables are not given a type, and do not need to be </a:t>
            </a:r>
            <a:r>
              <a:rPr lang="en-US" sz="2400" dirty="0" smtClean="0">
                <a:latin typeface="Arial"/>
                <a:cs typeface="Arial"/>
              </a:rPr>
              <a:t>declared</a:t>
            </a:r>
          </a:p>
          <a:p>
            <a:pPr marL="342900" indent="-342900" algn="l">
              <a:buFont typeface="Arial"/>
              <a:buChar char="•"/>
            </a:pPr>
            <a:endParaRPr lang="en-US" sz="2400" dirty="0">
              <a:latin typeface="Arial"/>
              <a:cs typeface="Arial"/>
            </a:endParaRPr>
          </a:p>
          <a:p>
            <a:pPr marL="342900" indent="-342900" algn="l">
              <a:buFont typeface="Arial"/>
              <a:buChar char="•"/>
            </a:pPr>
            <a:r>
              <a:rPr lang="en-US" sz="2400" dirty="0">
                <a:latin typeface="Arial"/>
                <a:cs typeface="Arial"/>
              </a:rPr>
              <a:t>Any matrix can be assigned to any variable</a:t>
            </a:r>
          </a:p>
        </p:txBody>
      </p:sp>
      <p:sp>
        <p:nvSpPr>
          <p:cNvPr id="5" name="Title 1"/>
          <p:cNvSpPr txBox="1">
            <a:spLocks/>
          </p:cNvSpPr>
          <p:nvPr/>
        </p:nvSpPr>
        <p:spPr>
          <a:xfrm>
            <a:off x="474134"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t>Matrix details</a:t>
            </a:r>
            <a:endParaRPr lang="en-US" sz="3600" b="1" dirty="0"/>
          </a:p>
        </p:txBody>
      </p:sp>
    </p:spTree>
    <p:extLst>
      <p:ext uri="{BB962C8B-B14F-4D97-AF65-F5344CB8AC3E}">
        <p14:creationId xmlns:p14="http://schemas.microsoft.com/office/powerpoint/2010/main" val="36144741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365" y="1181100"/>
            <a:ext cx="7871486"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txBox="1">
            <a:spLocks/>
          </p:cNvSpPr>
          <p:nvPr/>
        </p:nvSpPr>
        <p:spPr>
          <a:xfrm>
            <a:off x="474134"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t>Main Matlab Window</a:t>
            </a:r>
          </a:p>
        </p:txBody>
      </p:sp>
    </p:spTree>
    <p:extLst>
      <p:ext uri="{BB962C8B-B14F-4D97-AF65-F5344CB8AC3E}">
        <p14:creationId xmlns:p14="http://schemas.microsoft.com/office/powerpoint/2010/main" val="2212940109"/>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282956" y="1160880"/>
            <a:ext cx="1123200" cy="345636"/>
            <a:chOff x="5990400" y="1866436"/>
            <a:chExt cx="1123200" cy="345636"/>
          </a:xfrm>
        </p:grpSpPr>
        <p:sp>
          <p:nvSpPr>
            <p:cNvPr id="279562" name="Rectangle 10"/>
            <p:cNvSpPr>
              <a:spLocks noChangeArrowheads="1"/>
            </p:cNvSpPr>
            <p:nvPr/>
          </p:nvSpPr>
          <p:spPr bwMode="auto">
            <a:xfrm>
              <a:off x="5990400" y="1866436"/>
              <a:ext cx="374400" cy="345636"/>
            </a:xfrm>
            <a:prstGeom prst="rect">
              <a:avLst/>
            </a:prstGeom>
            <a:solidFill>
              <a:schemeClr val="accent1"/>
            </a:solidFill>
            <a:ln w="28575">
              <a:solidFill>
                <a:srgbClr val="FF33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86895" tIns="43448" rIns="86895" bIns="43448" anchor="ctr"/>
            <a:lstStyle/>
            <a:p>
              <a:r>
                <a:rPr lang="en-US" sz="2800" dirty="0" smtClean="0"/>
                <a:t>1</a:t>
              </a:r>
              <a:endParaRPr lang="en-US" sz="2800" dirty="0"/>
            </a:p>
          </p:txBody>
        </p:sp>
        <p:sp>
          <p:nvSpPr>
            <p:cNvPr id="279563" name="Rectangle 11"/>
            <p:cNvSpPr>
              <a:spLocks noChangeArrowheads="1"/>
            </p:cNvSpPr>
            <p:nvPr/>
          </p:nvSpPr>
          <p:spPr bwMode="auto">
            <a:xfrm>
              <a:off x="6364800" y="1866436"/>
              <a:ext cx="374400" cy="345636"/>
            </a:xfrm>
            <a:prstGeom prst="rect">
              <a:avLst/>
            </a:prstGeom>
            <a:solidFill>
              <a:schemeClr val="accent1"/>
            </a:solidFill>
            <a:ln w="28575">
              <a:solidFill>
                <a:srgbClr val="FF33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86895" tIns="43448" rIns="86895" bIns="43448" anchor="ctr"/>
            <a:lstStyle/>
            <a:p>
              <a:r>
                <a:rPr lang="en-US" sz="2800" dirty="0" smtClean="0"/>
                <a:t>3</a:t>
              </a:r>
              <a:endParaRPr lang="en-US" sz="2800" dirty="0"/>
            </a:p>
          </p:txBody>
        </p:sp>
        <p:sp>
          <p:nvSpPr>
            <p:cNvPr id="279564" name="Rectangle 12"/>
            <p:cNvSpPr>
              <a:spLocks noChangeArrowheads="1"/>
            </p:cNvSpPr>
            <p:nvPr/>
          </p:nvSpPr>
          <p:spPr bwMode="auto">
            <a:xfrm>
              <a:off x="6739200" y="1866436"/>
              <a:ext cx="374400" cy="345636"/>
            </a:xfrm>
            <a:prstGeom prst="rect">
              <a:avLst/>
            </a:prstGeom>
            <a:solidFill>
              <a:schemeClr val="accent1"/>
            </a:solidFill>
            <a:ln w="28575">
              <a:solidFill>
                <a:srgbClr val="FF33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86895" tIns="43448" rIns="86895" bIns="43448" anchor="ctr"/>
            <a:lstStyle/>
            <a:p>
              <a:r>
                <a:rPr lang="en-US" sz="2800" dirty="0" smtClean="0"/>
                <a:t>5</a:t>
              </a:r>
              <a:endParaRPr lang="en-US" sz="2800" dirty="0"/>
            </a:p>
          </p:txBody>
        </p:sp>
      </p:grpSp>
      <p:grpSp>
        <p:nvGrpSpPr>
          <p:cNvPr id="3" name="Group 2"/>
          <p:cNvGrpSpPr/>
          <p:nvPr/>
        </p:nvGrpSpPr>
        <p:grpSpPr>
          <a:xfrm>
            <a:off x="4409956" y="2402486"/>
            <a:ext cx="374400" cy="1036908"/>
            <a:chOff x="5990400" y="2557709"/>
            <a:chExt cx="374400" cy="1036908"/>
          </a:xfrm>
        </p:grpSpPr>
        <p:sp>
          <p:nvSpPr>
            <p:cNvPr id="279565" name="Rectangle 13"/>
            <p:cNvSpPr>
              <a:spLocks noChangeArrowheads="1"/>
            </p:cNvSpPr>
            <p:nvPr/>
          </p:nvSpPr>
          <p:spPr bwMode="auto">
            <a:xfrm>
              <a:off x="5990400" y="2557709"/>
              <a:ext cx="374400" cy="345636"/>
            </a:xfrm>
            <a:prstGeom prst="rect">
              <a:avLst/>
            </a:prstGeom>
            <a:solidFill>
              <a:schemeClr val="accent1"/>
            </a:solidFill>
            <a:ln w="28575">
              <a:solidFill>
                <a:srgbClr val="FF33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86895" tIns="43448" rIns="86895" bIns="43448" anchor="ctr"/>
            <a:lstStyle/>
            <a:p>
              <a:r>
                <a:rPr lang="en-US" sz="2800" dirty="0" smtClean="0"/>
                <a:t>1</a:t>
              </a:r>
              <a:endParaRPr lang="en-US" sz="2800" dirty="0"/>
            </a:p>
          </p:txBody>
        </p:sp>
        <p:sp>
          <p:nvSpPr>
            <p:cNvPr id="279566" name="Rectangle 14"/>
            <p:cNvSpPr>
              <a:spLocks noChangeArrowheads="1"/>
            </p:cNvSpPr>
            <p:nvPr/>
          </p:nvSpPr>
          <p:spPr bwMode="auto">
            <a:xfrm>
              <a:off x="5990400" y="2903345"/>
              <a:ext cx="374400" cy="345636"/>
            </a:xfrm>
            <a:prstGeom prst="rect">
              <a:avLst/>
            </a:prstGeom>
            <a:solidFill>
              <a:schemeClr val="accent1"/>
            </a:solidFill>
            <a:ln w="28575">
              <a:solidFill>
                <a:srgbClr val="FF33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86895" tIns="43448" rIns="86895" bIns="43448" anchor="ctr"/>
            <a:lstStyle/>
            <a:p>
              <a:r>
                <a:rPr lang="en-US" sz="2800" dirty="0" smtClean="0"/>
                <a:t>3</a:t>
              </a:r>
              <a:endParaRPr lang="en-US" sz="2800" dirty="0"/>
            </a:p>
          </p:txBody>
        </p:sp>
        <p:sp>
          <p:nvSpPr>
            <p:cNvPr id="279567" name="Rectangle 15"/>
            <p:cNvSpPr>
              <a:spLocks noChangeArrowheads="1"/>
            </p:cNvSpPr>
            <p:nvPr/>
          </p:nvSpPr>
          <p:spPr bwMode="auto">
            <a:xfrm>
              <a:off x="5990400" y="3248981"/>
              <a:ext cx="374400" cy="345636"/>
            </a:xfrm>
            <a:prstGeom prst="rect">
              <a:avLst/>
            </a:prstGeom>
            <a:solidFill>
              <a:schemeClr val="accent1"/>
            </a:solidFill>
            <a:ln w="28575">
              <a:solidFill>
                <a:srgbClr val="FF33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86895" tIns="43448" rIns="86895" bIns="43448" anchor="ctr"/>
            <a:lstStyle/>
            <a:p>
              <a:r>
                <a:rPr lang="en-US" sz="2800" dirty="0" smtClean="0"/>
                <a:t>5</a:t>
              </a:r>
              <a:endParaRPr lang="en-US" sz="2800" dirty="0"/>
            </a:p>
          </p:txBody>
        </p:sp>
      </p:grpSp>
      <p:grpSp>
        <p:nvGrpSpPr>
          <p:cNvPr id="4" name="Group 3"/>
          <p:cNvGrpSpPr/>
          <p:nvPr/>
        </p:nvGrpSpPr>
        <p:grpSpPr>
          <a:xfrm>
            <a:off x="4113623" y="4263316"/>
            <a:ext cx="1123200" cy="691272"/>
            <a:chOff x="5990400" y="4562399"/>
            <a:chExt cx="1123200" cy="691272"/>
          </a:xfrm>
        </p:grpSpPr>
        <p:sp>
          <p:nvSpPr>
            <p:cNvPr id="279568" name="Rectangle 16"/>
            <p:cNvSpPr>
              <a:spLocks noChangeArrowheads="1"/>
            </p:cNvSpPr>
            <p:nvPr/>
          </p:nvSpPr>
          <p:spPr bwMode="auto">
            <a:xfrm>
              <a:off x="5990400" y="4562399"/>
              <a:ext cx="374400" cy="345636"/>
            </a:xfrm>
            <a:prstGeom prst="rect">
              <a:avLst/>
            </a:prstGeom>
            <a:solidFill>
              <a:schemeClr val="accent1"/>
            </a:solidFill>
            <a:ln w="28575">
              <a:solidFill>
                <a:srgbClr val="FF33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86895" tIns="43448" rIns="86895" bIns="43448" anchor="ctr"/>
            <a:lstStyle/>
            <a:p>
              <a:r>
                <a:rPr lang="en-US"/>
                <a:t>2</a:t>
              </a:r>
            </a:p>
          </p:txBody>
        </p:sp>
        <p:sp>
          <p:nvSpPr>
            <p:cNvPr id="279569" name="Rectangle 17"/>
            <p:cNvSpPr>
              <a:spLocks noChangeArrowheads="1"/>
            </p:cNvSpPr>
            <p:nvPr/>
          </p:nvSpPr>
          <p:spPr bwMode="auto">
            <a:xfrm>
              <a:off x="6364800" y="4562399"/>
              <a:ext cx="374400" cy="345636"/>
            </a:xfrm>
            <a:prstGeom prst="rect">
              <a:avLst/>
            </a:prstGeom>
            <a:solidFill>
              <a:schemeClr val="accent1"/>
            </a:solidFill>
            <a:ln w="28575">
              <a:solidFill>
                <a:srgbClr val="FF33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86895" tIns="43448" rIns="86895" bIns="43448" anchor="ctr"/>
            <a:lstStyle/>
            <a:p>
              <a:r>
                <a:rPr lang="en-US" dirty="0"/>
                <a:t>7</a:t>
              </a:r>
            </a:p>
          </p:txBody>
        </p:sp>
        <p:sp>
          <p:nvSpPr>
            <p:cNvPr id="279570" name="Rectangle 18"/>
            <p:cNvSpPr>
              <a:spLocks noChangeArrowheads="1"/>
            </p:cNvSpPr>
            <p:nvPr/>
          </p:nvSpPr>
          <p:spPr bwMode="auto">
            <a:xfrm>
              <a:off x="6739200" y="4562399"/>
              <a:ext cx="374400" cy="345636"/>
            </a:xfrm>
            <a:prstGeom prst="rect">
              <a:avLst/>
            </a:prstGeom>
            <a:solidFill>
              <a:schemeClr val="accent1"/>
            </a:solidFill>
            <a:ln w="28575">
              <a:solidFill>
                <a:srgbClr val="FF33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86895" tIns="43448" rIns="86895" bIns="43448" anchor="ctr"/>
            <a:lstStyle/>
            <a:p>
              <a:r>
                <a:rPr lang="en-US"/>
                <a:t>4</a:t>
              </a:r>
            </a:p>
          </p:txBody>
        </p:sp>
        <p:sp>
          <p:nvSpPr>
            <p:cNvPr id="279571" name="Rectangle 19"/>
            <p:cNvSpPr>
              <a:spLocks noChangeArrowheads="1"/>
            </p:cNvSpPr>
            <p:nvPr/>
          </p:nvSpPr>
          <p:spPr bwMode="auto">
            <a:xfrm>
              <a:off x="5990400" y="4908035"/>
              <a:ext cx="374400" cy="345636"/>
            </a:xfrm>
            <a:prstGeom prst="rect">
              <a:avLst/>
            </a:prstGeom>
            <a:solidFill>
              <a:schemeClr val="accent1"/>
            </a:solidFill>
            <a:ln w="28575">
              <a:solidFill>
                <a:srgbClr val="FF33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86895" tIns="43448" rIns="86895" bIns="43448" anchor="ctr"/>
            <a:lstStyle/>
            <a:p>
              <a:r>
                <a:rPr lang="en-US"/>
                <a:t>3</a:t>
              </a:r>
            </a:p>
          </p:txBody>
        </p:sp>
        <p:sp>
          <p:nvSpPr>
            <p:cNvPr id="279572" name="Rectangle 20"/>
            <p:cNvSpPr>
              <a:spLocks noChangeArrowheads="1"/>
            </p:cNvSpPr>
            <p:nvPr/>
          </p:nvSpPr>
          <p:spPr bwMode="auto">
            <a:xfrm>
              <a:off x="6364800" y="4908035"/>
              <a:ext cx="374400" cy="345636"/>
            </a:xfrm>
            <a:prstGeom prst="rect">
              <a:avLst/>
            </a:prstGeom>
            <a:solidFill>
              <a:schemeClr val="accent1"/>
            </a:solidFill>
            <a:ln w="28575">
              <a:solidFill>
                <a:srgbClr val="FF33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86895" tIns="43448" rIns="86895" bIns="43448" anchor="ctr"/>
            <a:lstStyle/>
            <a:p>
              <a:r>
                <a:rPr lang="en-US" dirty="0"/>
                <a:t>8</a:t>
              </a:r>
            </a:p>
          </p:txBody>
        </p:sp>
        <p:sp>
          <p:nvSpPr>
            <p:cNvPr id="279573" name="Rectangle 21"/>
            <p:cNvSpPr>
              <a:spLocks noChangeArrowheads="1"/>
            </p:cNvSpPr>
            <p:nvPr/>
          </p:nvSpPr>
          <p:spPr bwMode="auto">
            <a:xfrm>
              <a:off x="6739200" y="4908035"/>
              <a:ext cx="374400" cy="345636"/>
            </a:xfrm>
            <a:prstGeom prst="rect">
              <a:avLst/>
            </a:prstGeom>
            <a:solidFill>
              <a:schemeClr val="accent1"/>
            </a:solidFill>
            <a:ln w="28575">
              <a:solidFill>
                <a:srgbClr val="FF33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86895" tIns="43448" rIns="86895" bIns="43448" anchor="ctr"/>
            <a:lstStyle/>
            <a:p>
              <a:r>
                <a:rPr lang="en-US"/>
                <a:t>9</a:t>
              </a:r>
            </a:p>
          </p:txBody>
        </p:sp>
      </p:grpSp>
      <p:sp>
        <p:nvSpPr>
          <p:cNvPr id="22" name="Title 1"/>
          <p:cNvSpPr txBox="1">
            <a:spLocks/>
          </p:cNvSpPr>
          <p:nvPr/>
        </p:nvSpPr>
        <p:spPr>
          <a:xfrm>
            <a:off x="474134"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t>Building matrices with [ </a:t>
            </a:r>
            <a:r>
              <a:rPr lang="en-US" sz="3600" b="1" dirty="0" smtClean="0"/>
              <a:t>]</a:t>
            </a:r>
            <a:endParaRPr lang="en-US" sz="3600" b="1" dirty="0"/>
          </a:p>
        </p:txBody>
      </p:sp>
      <p:grpSp>
        <p:nvGrpSpPr>
          <p:cNvPr id="11" name="Group 10"/>
          <p:cNvGrpSpPr/>
          <p:nvPr/>
        </p:nvGrpSpPr>
        <p:grpSpPr>
          <a:xfrm>
            <a:off x="3762074" y="5593666"/>
            <a:ext cx="2286000" cy="762000"/>
            <a:chOff x="6048073" y="5946445"/>
            <a:chExt cx="2286000" cy="762000"/>
          </a:xfrm>
        </p:grpSpPr>
        <p:sp>
          <p:nvSpPr>
            <p:cNvPr id="20" name="Rectangle 21"/>
            <p:cNvSpPr>
              <a:spLocks noChangeArrowheads="1"/>
            </p:cNvSpPr>
            <p:nvPr/>
          </p:nvSpPr>
          <p:spPr bwMode="auto">
            <a:xfrm>
              <a:off x="6048073" y="5946445"/>
              <a:ext cx="381000" cy="381000"/>
            </a:xfrm>
            <a:prstGeom prst="rect">
              <a:avLst/>
            </a:prstGeom>
            <a:solidFill>
              <a:schemeClr val="accent1"/>
            </a:solidFill>
            <a:ln w="28575">
              <a:solidFill>
                <a:srgbClr val="FF33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a:t>2</a:t>
              </a:r>
            </a:p>
          </p:txBody>
        </p:sp>
        <p:sp>
          <p:nvSpPr>
            <p:cNvPr id="21" name="Rectangle 22"/>
            <p:cNvSpPr>
              <a:spLocks noChangeArrowheads="1"/>
            </p:cNvSpPr>
            <p:nvPr/>
          </p:nvSpPr>
          <p:spPr bwMode="auto">
            <a:xfrm>
              <a:off x="6429073" y="5946445"/>
              <a:ext cx="381000" cy="381000"/>
            </a:xfrm>
            <a:prstGeom prst="rect">
              <a:avLst/>
            </a:prstGeom>
            <a:solidFill>
              <a:schemeClr val="accent1"/>
            </a:solidFill>
            <a:ln w="28575">
              <a:solidFill>
                <a:srgbClr val="FF33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a:t>7</a:t>
              </a:r>
            </a:p>
          </p:txBody>
        </p:sp>
        <p:sp>
          <p:nvSpPr>
            <p:cNvPr id="23" name="Rectangle 23"/>
            <p:cNvSpPr>
              <a:spLocks noChangeArrowheads="1"/>
            </p:cNvSpPr>
            <p:nvPr/>
          </p:nvSpPr>
          <p:spPr bwMode="auto">
            <a:xfrm>
              <a:off x="6810073" y="5946445"/>
              <a:ext cx="381000" cy="381000"/>
            </a:xfrm>
            <a:prstGeom prst="rect">
              <a:avLst/>
            </a:prstGeom>
            <a:solidFill>
              <a:schemeClr val="accent1"/>
            </a:solidFill>
            <a:ln w="28575">
              <a:solidFill>
                <a:srgbClr val="FF33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a:t>4</a:t>
              </a:r>
            </a:p>
          </p:txBody>
        </p:sp>
        <p:sp>
          <p:nvSpPr>
            <p:cNvPr id="24" name="Rectangle 24"/>
            <p:cNvSpPr>
              <a:spLocks noChangeArrowheads="1"/>
            </p:cNvSpPr>
            <p:nvPr/>
          </p:nvSpPr>
          <p:spPr bwMode="auto">
            <a:xfrm>
              <a:off x="6048073" y="6327445"/>
              <a:ext cx="381000" cy="381000"/>
            </a:xfrm>
            <a:prstGeom prst="rect">
              <a:avLst/>
            </a:prstGeom>
            <a:solidFill>
              <a:schemeClr val="accent1"/>
            </a:solidFill>
            <a:ln w="28575">
              <a:solidFill>
                <a:srgbClr val="FF33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a:t>3</a:t>
              </a:r>
            </a:p>
          </p:txBody>
        </p:sp>
        <p:sp>
          <p:nvSpPr>
            <p:cNvPr id="25" name="Rectangle 25"/>
            <p:cNvSpPr>
              <a:spLocks noChangeArrowheads="1"/>
            </p:cNvSpPr>
            <p:nvPr/>
          </p:nvSpPr>
          <p:spPr bwMode="auto">
            <a:xfrm>
              <a:off x="6429073" y="6327445"/>
              <a:ext cx="381000" cy="381000"/>
            </a:xfrm>
            <a:prstGeom prst="rect">
              <a:avLst/>
            </a:prstGeom>
            <a:solidFill>
              <a:schemeClr val="accent1"/>
            </a:solidFill>
            <a:ln w="28575">
              <a:solidFill>
                <a:srgbClr val="FF33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a:t>8</a:t>
              </a:r>
            </a:p>
          </p:txBody>
        </p:sp>
        <p:sp>
          <p:nvSpPr>
            <p:cNvPr id="26" name="Rectangle 26"/>
            <p:cNvSpPr>
              <a:spLocks noChangeArrowheads="1"/>
            </p:cNvSpPr>
            <p:nvPr/>
          </p:nvSpPr>
          <p:spPr bwMode="auto">
            <a:xfrm>
              <a:off x="6810073" y="6327445"/>
              <a:ext cx="381000" cy="381000"/>
            </a:xfrm>
            <a:prstGeom prst="rect">
              <a:avLst/>
            </a:prstGeom>
            <a:solidFill>
              <a:schemeClr val="accent1"/>
            </a:solidFill>
            <a:ln w="28575">
              <a:solidFill>
                <a:srgbClr val="FF33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a:t>9</a:t>
              </a:r>
            </a:p>
          </p:txBody>
        </p:sp>
        <p:sp>
          <p:nvSpPr>
            <p:cNvPr id="27" name="Rectangle 27"/>
            <p:cNvSpPr>
              <a:spLocks noChangeArrowheads="1"/>
            </p:cNvSpPr>
            <p:nvPr/>
          </p:nvSpPr>
          <p:spPr bwMode="auto">
            <a:xfrm>
              <a:off x="7191073" y="5946445"/>
              <a:ext cx="381000" cy="381000"/>
            </a:xfrm>
            <a:prstGeom prst="rect">
              <a:avLst/>
            </a:prstGeom>
            <a:solidFill>
              <a:schemeClr val="accent1"/>
            </a:solidFill>
            <a:ln w="28575">
              <a:solidFill>
                <a:srgbClr val="FF33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a:t>2</a:t>
              </a:r>
            </a:p>
          </p:txBody>
        </p:sp>
        <p:sp>
          <p:nvSpPr>
            <p:cNvPr id="28" name="Rectangle 28"/>
            <p:cNvSpPr>
              <a:spLocks noChangeArrowheads="1"/>
            </p:cNvSpPr>
            <p:nvPr/>
          </p:nvSpPr>
          <p:spPr bwMode="auto">
            <a:xfrm>
              <a:off x="7572073" y="5946445"/>
              <a:ext cx="381000" cy="381000"/>
            </a:xfrm>
            <a:prstGeom prst="rect">
              <a:avLst/>
            </a:prstGeom>
            <a:solidFill>
              <a:schemeClr val="accent1"/>
            </a:solidFill>
            <a:ln w="28575">
              <a:solidFill>
                <a:srgbClr val="FF33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a:t>7</a:t>
              </a:r>
            </a:p>
          </p:txBody>
        </p:sp>
        <p:sp>
          <p:nvSpPr>
            <p:cNvPr id="29" name="Rectangle 29"/>
            <p:cNvSpPr>
              <a:spLocks noChangeArrowheads="1"/>
            </p:cNvSpPr>
            <p:nvPr/>
          </p:nvSpPr>
          <p:spPr bwMode="auto">
            <a:xfrm>
              <a:off x="7953073" y="5946445"/>
              <a:ext cx="381000" cy="381000"/>
            </a:xfrm>
            <a:prstGeom prst="rect">
              <a:avLst/>
            </a:prstGeom>
            <a:solidFill>
              <a:schemeClr val="accent1"/>
            </a:solidFill>
            <a:ln w="28575">
              <a:solidFill>
                <a:srgbClr val="FF33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a:t>4</a:t>
              </a:r>
            </a:p>
          </p:txBody>
        </p:sp>
        <p:sp>
          <p:nvSpPr>
            <p:cNvPr id="30" name="Rectangle 30"/>
            <p:cNvSpPr>
              <a:spLocks noChangeArrowheads="1"/>
            </p:cNvSpPr>
            <p:nvPr/>
          </p:nvSpPr>
          <p:spPr bwMode="auto">
            <a:xfrm>
              <a:off x="7191073" y="6327445"/>
              <a:ext cx="381000" cy="381000"/>
            </a:xfrm>
            <a:prstGeom prst="rect">
              <a:avLst/>
            </a:prstGeom>
            <a:solidFill>
              <a:schemeClr val="accent1"/>
            </a:solidFill>
            <a:ln w="28575">
              <a:solidFill>
                <a:srgbClr val="FF33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dirty="0"/>
                <a:t>3</a:t>
              </a:r>
            </a:p>
          </p:txBody>
        </p:sp>
        <p:sp>
          <p:nvSpPr>
            <p:cNvPr id="31" name="Rectangle 31"/>
            <p:cNvSpPr>
              <a:spLocks noChangeArrowheads="1"/>
            </p:cNvSpPr>
            <p:nvPr/>
          </p:nvSpPr>
          <p:spPr bwMode="auto">
            <a:xfrm>
              <a:off x="7572073" y="6327445"/>
              <a:ext cx="381000" cy="381000"/>
            </a:xfrm>
            <a:prstGeom prst="rect">
              <a:avLst/>
            </a:prstGeom>
            <a:solidFill>
              <a:schemeClr val="accent1"/>
            </a:solidFill>
            <a:ln w="28575">
              <a:solidFill>
                <a:srgbClr val="FF33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a:t>8</a:t>
              </a:r>
            </a:p>
          </p:txBody>
        </p:sp>
        <p:sp>
          <p:nvSpPr>
            <p:cNvPr id="32" name="Rectangle 32"/>
            <p:cNvSpPr>
              <a:spLocks noChangeArrowheads="1"/>
            </p:cNvSpPr>
            <p:nvPr/>
          </p:nvSpPr>
          <p:spPr bwMode="auto">
            <a:xfrm>
              <a:off x="7953073" y="6327445"/>
              <a:ext cx="381000" cy="381000"/>
            </a:xfrm>
            <a:prstGeom prst="rect">
              <a:avLst/>
            </a:prstGeom>
            <a:solidFill>
              <a:schemeClr val="accent1"/>
            </a:solidFill>
            <a:ln w="28575">
              <a:solidFill>
                <a:srgbClr val="FF33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r>
                <a:rPr lang="en-US"/>
                <a:t>9</a:t>
              </a:r>
            </a:p>
          </p:txBody>
        </p:sp>
      </p:grpSp>
      <p:sp>
        <p:nvSpPr>
          <p:cNvPr id="5" name="Rectangle 4"/>
          <p:cNvSpPr/>
          <p:nvPr/>
        </p:nvSpPr>
        <p:spPr>
          <a:xfrm>
            <a:off x="817609" y="1043001"/>
            <a:ext cx="1811714" cy="523220"/>
          </a:xfrm>
          <a:prstGeom prst="rect">
            <a:avLst/>
          </a:prstGeom>
        </p:spPr>
        <p:txBody>
          <a:bodyPr wrap="none">
            <a:spAutoFit/>
          </a:bodyPr>
          <a:lstStyle/>
          <a:p>
            <a:pPr algn="l"/>
            <a:r>
              <a:rPr lang="en-US" sz="2800" dirty="0">
                <a:latin typeface="Arial" charset="0"/>
              </a:rPr>
              <a:t>A = </a:t>
            </a:r>
            <a:r>
              <a:rPr lang="en-US" sz="2800" dirty="0" smtClean="0">
                <a:latin typeface="Arial" charset="0"/>
              </a:rPr>
              <a:t>[1 3 5]</a:t>
            </a:r>
            <a:endParaRPr lang="en-US" sz="2800" dirty="0">
              <a:latin typeface="Arial" charset="0"/>
            </a:endParaRPr>
          </a:p>
        </p:txBody>
      </p:sp>
      <p:sp>
        <p:nvSpPr>
          <p:cNvPr id="6" name="Rectangle 5"/>
          <p:cNvSpPr/>
          <p:nvPr/>
        </p:nvSpPr>
        <p:spPr>
          <a:xfrm>
            <a:off x="725254" y="2468224"/>
            <a:ext cx="2111000" cy="523220"/>
          </a:xfrm>
          <a:prstGeom prst="rect">
            <a:avLst/>
          </a:prstGeom>
        </p:spPr>
        <p:txBody>
          <a:bodyPr wrap="none">
            <a:spAutoFit/>
          </a:bodyPr>
          <a:lstStyle/>
          <a:p>
            <a:pPr algn="l"/>
            <a:r>
              <a:rPr lang="en-US" sz="2800" dirty="0">
                <a:latin typeface="Arial" charset="0"/>
              </a:rPr>
              <a:t>A = </a:t>
            </a:r>
            <a:r>
              <a:rPr lang="en-US" sz="2800" dirty="0" smtClean="0">
                <a:latin typeface="Arial" charset="0"/>
              </a:rPr>
              <a:t>[1; 3; 5;]</a:t>
            </a:r>
            <a:endParaRPr lang="en-US" sz="2800" dirty="0">
              <a:latin typeface="Arial" charset="0"/>
            </a:endParaRPr>
          </a:p>
        </p:txBody>
      </p:sp>
      <p:sp>
        <p:nvSpPr>
          <p:cNvPr id="7" name="Rectangle 6"/>
          <p:cNvSpPr/>
          <p:nvPr/>
        </p:nvSpPr>
        <p:spPr>
          <a:xfrm>
            <a:off x="514183" y="4260334"/>
            <a:ext cx="2809859" cy="523220"/>
          </a:xfrm>
          <a:prstGeom prst="rect">
            <a:avLst/>
          </a:prstGeom>
        </p:spPr>
        <p:txBody>
          <a:bodyPr wrap="none">
            <a:spAutoFit/>
          </a:bodyPr>
          <a:lstStyle/>
          <a:p>
            <a:r>
              <a:rPr lang="en-US" sz="2800" dirty="0">
                <a:latin typeface="Arial" charset="0"/>
              </a:rPr>
              <a:t>A = [2 7 4; 3 8 </a:t>
            </a:r>
            <a:r>
              <a:rPr lang="en-US" sz="2800" dirty="0" smtClean="0">
                <a:latin typeface="Arial" charset="0"/>
              </a:rPr>
              <a:t>9]</a:t>
            </a:r>
            <a:endParaRPr lang="en-US" sz="2800" dirty="0"/>
          </a:p>
        </p:txBody>
      </p:sp>
      <p:sp>
        <p:nvSpPr>
          <p:cNvPr id="8" name="Rectangle 7"/>
          <p:cNvSpPr/>
          <p:nvPr/>
        </p:nvSpPr>
        <p:spPr>
          <a:xfrm>
            <a:off x="722663" y="5530334"/>
            <a:ext cx="1731940" cy="523220"/>
          </a:xfrm>
          <a:prstGeom prst="rect">
            <a:avLst/>
          </a:prstGeom>
        </p:spPr>
        <p:txBody>
          <a:bodyPr wrap="none">
            <a:spAutoFit/>
          </a:bodyPr>
          <a:lstStyle/>
          <a:p>
            <a:pPr algn="l"/>
            <a:r>
              <a:rPr lang="en-US" sz="2800" dirty="0">
                <a:latin typeface="Arial" charset="0"/>
              </a:rPr>
              <a:t>B = [ A A ]</a:t>
            </a:r>
          </a:p>
        </p:txBody>
      </p:sp>
      <p:sp>
        <p:nvSpPr>
          <p:cNvPr id="9" name="Rectangle 8"/>
          <p:cNvSpPr/>
          <p:nvPr/>
        </p:nvSpPr>
        <p:spPr>
          <a:xfrm>
            <a:off x="6238823" y="1170001"/>
            <a:ext cx="3272200" cy="461665"/>
          </a:xfrm>
          <a:prstGeom prst="rect">
            <a:avLst/>
          </a:prstGeom>
        </p:spPr>
        <p:txBody>
          <a:bodyPr wrap="none">
            <a:spAutoFit/>
          </a:bodyPr>
          <a:lstStyle/>
          <a:p>
            <a:pPr algn="l"/>
            <a:r>
              <a:rPr lang="en-US" sz="2400" dirty="0" smtClean="0">
                <a:latin typeface="Arial"/>
                <a:cs typeface="Arial"/>
              </a:rPr>
              <a:t>Rows x columns = 1x3</a:t>
            </a:r>
          </a:p>
        </p:txBody>
      </p:sp>
      <p:sp>
        <p:nvSpPr>
          <p:cNvPr id="40" name="Rectangle 39"/>
          <p:cNvSpPr/>
          <p:nvPr/>
        </p:nvSpPr>
        <p:spPr>
          <a:xfrm>
            <a:off x="6196356" y="2761735"/>
            <a:ext cx="3272200" cy="461665"/>
          </a:xfrm>
          <a:prstGeom prst="rect">
            <a:avLst/>
          </a:prstGeom>
        </p:spPr>
        <p:txBody>
          <a:bodyPr wrap="none">
            <a:spAutoFit/>
          </a:bodyPr>
          <a:lstStyle/>
          <a:p>
            <a:pPr algn="l"/>
            <a:r>
              <a:rPr lang="en-US" sz="2400" dirty="0" smtClean="0">
                <a:latin typeface="Arial"/>
                <a:cs typeface="Arial"/>
              </a:rPr>
              <a:t>Rows x columns = 3x1</a:t>
            </a:r>
          </a:p>
        </p:txBody>
      </p:sp>
      <p:sp>
        <p:nvSpPr>
          <p:cNvPr id="41" name="Rectangle 40"/>
          <p:cNvSpPr/>
          <p:nvPr/>
        </p:nvSpPr>
        <p:spPr>
          <a:xfrm>
            <a:off x="6348756" y="4424024"/>
            <a:ext cx="3272200" cy="461665"/>
          </a:xfrm>
          <a:prstGeom prst="rect">
            <a:avLst/>
          </a:prstGeom>
        </p:spPr>
        <p:txBody>
          <a:bodyPr wrap="none">
            <a:spAutoFit/>
          </a:bodyPr>
          <a:lstStyle/>
          <a:p>
            <a:pPr algn="l"/>
            <a:r>
              <a:rPr lang="en-US" sz="2400" dirty="0" smtClean="0">
                <a:latin typeface="Arial"/>
                <a:cs typeface="Arial"/>
              </a:rPr>
              <a:t>Rows x columns = 2x3</a:t>
            </a:r>
          </a:p>
        </p:txBody>
      </p:sp>
      <p:sp>
        <p:nvSpPr>
          <p:cNvPr id="42" name="Rectangle 41"/>
          <p:cNvSpPr/>
          <p:nvPr/>
        </p:nvSpPr>
        <p:spPr>
          <a:xfrm>
            <a:off x="6458823" y="5719424"/>
            <a:ext cx="3272200" cy="461665"/>
          </a:xfrm>
          <a:prstGeom prst="rect">
            <a:avLst/>
          </a:prstGeom>
        </p:spPr>
        <p:txBody>
          <a:bodyPr wrap="none">
            <a:spAutoFit/>
          </a:bodyPr>
          <a:lstStyle/>
          <a:p>
            <a:pPr algn="l"/>
            <a:r>
              <a:rPr lang="en-US" sz="2400" dirty="0" smtClean="0">
                <a:latin typeface="Arial"/>
                <a:cs typeface="Arial"/>
              </a:rPr>
              <a:t>Rows x columns = 2x6</a:t>
            </a:r>
          </a:p>
        </p:txBody>
      </p:sp>
    </p:spTree>
    <p:extLst>
      <p:ext uri="{BB962C8B-B14F-4D97-AF65-F5344CB8AC3E}">
        <p14:creationId xmlns:p14="http://schemas.microsoft.com/office/powerpoint/2010/main" val="18972571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40" grpId="0"/>
      <p:bldP spid="41" grpId="0"/>
      <p:bldP spid="4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694267" y="1100667"/>
            <a:ext cx="8517467" cy="4487868"/>
          </a:xfrm>
          <a:prstGeom prst="rect">
            <a:avLst/>
          </a:prstGeom>
        </p:spPr>
      </p:pic>
      <p:pic>
        <p:nvPicPr>
          <p:cNvPr id="10" name="Picture 9"/>
          <p:cNvPicPr>
            <a:picLocks noChangeAspect="1"/>
          </p:cNvPicPr>
          <p:nvPr/>
        </p:nvPicPr>
        <p:blipFill>
          <a:blip r:embed="rId3"/>
          <a:stretch>
            <a:fillRect/>
          </a:stretch>
        </p:blipFill>
        <p:spPr>
          <a:xfrm>
            <a:off x="6764865" y="4322233"/>
            <a:ext cx="2730501" cy="2298700"/>
          </a:xfrm>
          <a:prstGeom prst="rect">
            <a:avLst/>
          </a:prstGeom>
        </p:spPr>
      </p:pic>
      <p:sp>
        <p:nvSpPr>
          <p:cNvPr id="5" name="Title 1"/>
          <p:cNvSpPr txBox="1">
            <a:spLocks/>
          </p:cNvSpPr>
          <p:nvPr/>
        </p:nvSpPr>
        <p:spPr>
          <a:xfrm>
            <a:off x="474134"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t>Matrices in Matlab</a:t>
            </a:r>
          </a:p>
        </p:txBody>
      </p:sp>
    </p:spTree>
    <p:extLst>
      <p:ext uri="{BB962C8B-B14F-4D97-AF65-F5344CB8AC3E}">
        <p14:creationId xmlns:p14="http://schemas.microsoft.com/office/powerpoint/2010/main" val="10397666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
          </p:nvPr>
        </p:nvSpPr>
        <p:spPr>
          <a:xfrm>
            <a:off x="474134" y="1193271"/>
            <a:ext cx="5448299" cy="1516063"/>
          </a:xfrm>
        </p:spPr>
        <p:txBody>
          <a:bodyPr>
            <a:normAutofit fontScale="92500"/>
          </a:bodyPr>
          <a:lstStyle/>
          <a:p>
            <a:r>
              <a:rPr lang="en-US" sz="2400" dirty="0">
                <a:latin typeface="Arial"/>
                <a:cs typeface="Arial"/>
              </a:rPr>
              <a:t>There will be a final exam assessments </a:t>
            </a:r>
          </a:p>
          <a:p>
            <a:pPr marL="800100" lvl="3" indent="-342900"/>
            <a:r>
              <a:rPr lang="en-US" sz="2400" dirty="0">
                <a:latin typeface="Arial"/>
                <a:cs typeface="Arial"/>
              </a:rPr>
              <a:t>ROCO218=60%</a:t>
            </a:r>
          </a:p>
          <a:p>
            <a:pPr marL="800100" lvl="3" indent="-342900"/>
            <a:r>
              <a:rPr lang="en-US" sz="2400" dirty="0">
                <a:latin typeface="Arial"/>
                <a:cs typeface="Arial"/>
              </a:rPr>
              <a:t>ROCO223=50%</a:t>
            </a:r>
          </a:p>
          <a:p>
            <a:endParaRPr lang="en-US" sz="2400" dirty="0" smtClean="0">
              <a:latin typeface="Arial"/>
              <a:cs typeface="Arial"/>
            </a:endParaRPr>
          </a:p>
          <a:p>
            <a:pPr marL="0" indent="0">
              <a:buNone/>
            </a:pPr>
            <a:endParaRPr lang="en-US" sz="2400" dirty="0" smtClean="0">
              <a:latin typeface="Arial"/>
              <a:cs typeface="Arial"/>
            </a:endParaRPr>
          </a:p>
        </p:txBody>
      </p:sp>
      <p:sp>
        <p:nvSpPr>
          <p:cNvPr id="4" name="Title 1"/>
          <p:cNvSpPr txBox="1">
            <a:spLocks/>
          </p:cNvSpPr>
          <p:nvPr/>
        </p:nvSpPr>
        <p:spPr>
          <a:xfrm>
            <a:off x="450546"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latin typeface="Arial"/>
                <a:cs typeface="Arial"/>
              </a:rPr>
              <a:t>Assessments</a:t>
            </a:r>
          </a:p>
        </p:txBody>
      </p:sp>
      <p:sp>
        <p:nvSpPr>
          <p:cNvPr id="5" name="Text Placeholder 1"/>
          <p:cNvSpPr txBox="1">
            <a:spLocks/>
          </p:cNvSpPr>
          <p:nvPr/>
        </p:nvSpPr>
        <p:spPr>
          <a:xfrm>
            <a:off x="287867" y="3682470"/>
            <a:ext cx="5689600" cy="239659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400" dirty="0" smtClean="0">
              <a:latin typeface="Arial"/>
              <a:cs typeface="Arial"/>
            </a:endParaRPr>
          </a:p>
          <a:p>
            <a:r>
              <a:rPr lang="en-US" sz="2400" dirty="0" smtClean="0">
                <a:latin typeface="Arial"/>
                <a:cs typeface="Arial"/>
              </a:rPr>
              <a:t>There will be practical assessments in the form of coursework </a:t>
            </a:r>
          </a:p>
          <a:p>
            <a:pPr marL="800100" lvl="3" indent="-342900"/>
            <a:r>
              <a:rPr lang="en-US" sz="2400" dirty="0" smtClean="0">
                <a:latin typeface="Arial"/>
                <a:cs typeface="Arial"/>
              </a:rPr>
              <a:t>ROCO218=40%</a:t>
            </a:r>
          </a:p>
          <a:p>
            <a:pPr marL="800100" lvl="3" indent="-342900"/>
            <a:r>
              <a:rPr lang="en-US" sz="2400" dirty="0" smtClean="0">
                <a:latin typeface="Arial"/>
                <a:cs typeface="Arial"/>
              </a:rPr>
              <a:t>ROCO223=50%</a:t>
            </a:r>
          </a:p>
          <a:p>
            <a:endParaRPr lang="en-US" sz="2400" dirty="0" smtClean="0">
              <a:latin typeface="Arial"/>
              <a:cs typeface="Arial"/>
            </a:endParaRPr>
          </a:p>
          <a:p>
            <a:pPr marL="0" indent="0">
              <a:buFont typeface="Arial"/>
              <a:buNone/>
            </a:pPr>
            <a:endParaRPr lang="en-US" sz="2400" dirty="0" smtClean="0">
              <a:latin typeface="Arial"/>
              <a:cs typeface="Arial"/>
            </a:endParaRPr>
          </a:p>
        </p:txBody>
      </p:sp>
      <p:pic>
        <p:nvPicPr>
          <p:cNvPr id="6" name="Picture 5"/>
          <p:cNvPicPr>
            <a:picLocks noChangeAspect="1"/>
          </p:cNvPicPr>
          <p:nvPr/>
        </p:nvPicPr>
        <p:blipFill>
          <a:blip r:embed="rId3"/>
          <a:stretch>
            <a:fillRect/>
          </a:stretch>
        </p:blipFill>
        <p:spPr>
          <a:xfrm>
            <a:off x="6078429" y="3674533"/>
            <a:ext cx="3827571" cy="2535766"/>
          </a:xfrm>
          <a:prstGeom prst="rect">
            <a:avLst/>
          </a:prstGeom>
        </p:spPr>
      </p:pic>
      <p:pic>
        <p:nvPicPr>
          <p:cNvPr id="7" name="Picture 6"/>
          <p:cNvPicPr>
            <a:picLocks noChangeAspect="1"/>
          </p:cNvPicPr>
          <p:nvPr/>
        </p:nvPicPr>
        <p:blipFill>
          <a:blip r:embed="rId4"/>
          <a:stretch>
            <a:fillRect/>
          </a:stretch>
        </p:blipFill>
        <p:spPr>
          <a:xfrm>
            <a:off x="6129867" y="876299"/>
            <a:ext cx="3776133" cy="2353435"/>
          </a:xfrm>
          <a:prstGeom prst="rect">
            <a:avLst/>
          </a:prstGeom>
        </p:spPr>
      </p:pic>
    </p:spTree>
    <p:extLst>
      <p:ext uri="{BB962C8B-B14F-4D97-AF65-F5344CB8AC3E}">
        <p14:creationId xmlns:p14="http://schemas.microsoft.com/office/powerpoint/2010/main" val="20390642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5"/>
      <p:bldP spid="5" grpId="0" build="p" bldLvl="2"/>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84669" y="842435"/>
            <a:ext cx="8792961" cy="3052233"/>
          </a:xfrm>
          <a:prstGeom prst="rect">
            <a:avLst/>
          </a:prstGeom>
        </p:spPr>
      </p:pic>
      <p:pic>
        <p:nvPicPr>
          <p:cNvPr id="9" name="Picture 8"/>
          <p:cNvPicPr>
            <a:picLocks noChangeAspect="1"/>
          </p:cNvPicPr>
          <p:nvPr/>
        </p:nvPicPr>
        <p:blipFill>
          <a:blip r:embed="rId3"/>
          <a:stretch>
            <a:fillRect/>
          </a:stretch>
        </p:blipFill>
        <p:spPr>
          <a:xfrm>
            <a:off x="1" y="4904612"/>
            <a:ext cx="9859647" cy="1800988"/>
          </a:xfrm>
          <a:prstGeom prst="rect">
            <a:avLst/>
          </a:prstGeom>
        </p:spPr>
      </p:pic>
      <p:pic>
        <p:nvPicPr>
          <p:cNvPr id="10" name="Picture 9"/>
          <p:cNvPicPr>
            <a:picLocks noChangeAspect="1"/>
          </p:cNvPicPr>
          <p:nvPr/>
        </p:nvPicPr>
        <p:blipFill>
          <a:blip r:embed="rId4"/>
          <a:stretch>
            <a:fillRect/>
          </a:stretch>
        </p:blipFill>
        <p:spPr>
          <a:xfrm>
            <a:off x="8039100" y="1179513"/>
            <a:ext cx="1866900" cy="2806700"/>
          </a:xfrm>
          <a:prstGeom prst="rect">
            <a:avLst/>
          </a:prstGeom>
        </p:spPr>
      </p:pic>
      <p:sp>
        <p:nvSpPr>
          <p:cNvPr id="7" name="Title 1"/>
          <p:cNvSpPr txBox="1">
            <a:spLocks/>
          </p:cNvSpPr>
          <p:nvPr/>
        </p:nvSpPr>
        <p:spPr>
          <a:xfrm>
            <a:off x="474134"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t>Matrices in Matlab</a:t>
            </a:r>
          </a:p>
        </p:txBody>
      </p:sp>
    </p:spTree>
    <p:extLst>
      <p:ext uri="{BB962C8B-B14F-4D97-AF65-F5344CB8AC3E}">
        <p14:creationId xmlns:p14="http://schemas.microsoft.com/office/powerpoint/2010/main" val="22058659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83772" y="815976"/>
            <a:ext cx="8915400" cy="1376668"/>
          </a:xfrm>
        </p:spPr>
        <p:txBody>
          <a:bodyPr>
            <a:normAutofit/>
          </a:bodyPr>
          <a:lstStyle/>
          <a:p>
            <a:pPr marL="0" indent="0">
              <a:buNone/>
            </a:pPr>
            <a:r>
              <a:rPr lang="en-US" sz="2400" i="1" dirty="0" smtClean="0">
                <a:latin typeface="Arial" pitchFamily="34" charset="0"/>
                <a:cs typeface="Arial" pitchFamily="34" charset="0"/>
              </a:rPr>
              <a:t>t </a:t>
            </a:r>
            <a:r>
              <a:rPr lang="en-US" sz="2400" i="1" dirty="0">
                <a:latin typeface="Arial" pitchFamily="34" charset="0"/>
                <a:cs typeface="Arial" pitchFamily="34" charset="0"/>
              </a:rPr>
              <a:t>= 0:pi/100:2*pi;</a:t>
            </a:r>
          </a:p>
          <a:p>
            <a:pPr marL="0" indent="0">
              <a:buNone/>
            </a:pPr>
            <a:r>
              <a:rPr lang="en-US" sz="2400" i="1" dirty="0" smtClean="0">
                <a:latin typeface="Arial" pitchFamily="34" charset="0"/>
                <a:cs typeface="Arial" pitchFamily="34" charset="0"/>
              </a:rPr>
              <a:t>y </a:t>
            </a:r>
            <a:r>
              <a:rPr lang="en-US" sz="2400" i="1" dirty="0">
                <a:latin typeface="Arial" pitchFamily="34" charset="0"/>
                <a:cs typeface="Arial" pitchFamily="34" charset="0"/>
              </a:rPr>
              <a:t>= sin(t);</a:t>
            </a:r>
          </a:p>
          <a:p>
            <a:pPr marL="0" indent="0">
              <a:buNone/>
            </a:pPr>
            <a:r>
              <a:rPr lang="en-US" sz="2400" i="1" dirty="0" smtClean="0">
                <a:latin typeface="Arial" pitchFamily="34" charset="0"/>
                <a:cs typeface="Arial" pitchFamily="34" charset="0"/>
              </a:rPr>
              <a:t>plot</a:t>
            </a:r>
            <a:r>
              <a:rPr lang="en-US" sz="2400" i="1" dirty="0">
                <a:latin typeface="Arial" pitchFamily="34" charset="0"/>
                <a:cs typeface="Arial" pitchFamily="34" charset="0"/>
              </a:rPr>
              <a:t>(</a:t>
            </a:r>
            <a:r>
              <a:rPr lang="en-US" sz="2400" i="1" dirty="0" err="1">
                <a:latin typeface="Arial" pitchFamily="34" charset="0"/>
                <a:cs typeface="Arial" pitchFamily="34" charset="0"/>
              </a:rPr>
              <a:t>t,y</a:t>
            </a:r>
            <a:r>
              <a:rPr lang="en-US" sz="2400" i="1" dirty="0" smtClean="0">
                <a:latin typeface="Arial" pitchFamily="34" charset="0"/>
                <a:cs typeface="Arial" pitchFamily="34" charset="0"/>
              </a:rPr>
              <a:t>);</a:t>
            </a:r>
            <a:endParaRPr lang="en-US" sz="2400" i="1" dirty="0">
              <a:latin typeface="Arial" pitchFamily="34" charset="0"/>
              <a:cs typeface="Arial" pitchFamily="34" charset="0"/>
            </a:endParaRPr>
          </a:p>
          <a:p>
            <a:pPr marL="0" indent="0">
              <a:buNone/>
            </a:pPr>
            <a:endParaRPr lang="en-US" sz="24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2047" y="2443163"/>
            <a:ext cx="5993953" cy="4414837"/>
          </a:xfrm>
          <a:prstGeom prst="rect">
            <a:avLst/>
          </a:prstGeom>
        </p:spPr>
      </p:pic>
      <p:sp>
        <p:nvSpPr>
          <p:cNvPr id="8" name="Title 1"/>
          <p:cNvSpPr txBox="1">
            <a:spLocks/>
          </p:cNvSpPr>
          <p:nvPr/>
        </p:nvSpPr>
        <p:spPr>
          <a:xfrm>
            <a:off x="474134"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t>Plot data</a:t>
            </a:r>
            <a:endParaRPr lang="en-US" sz="3600" b="1" dirty="0"/>
          </a:p>
        </p:txBody>
      </p:sp>
    </p:spTree>
    <p:extLst>
      <p:ext uri="{BB962C8B-B14F-4D97-AF65-F5344CB8AC3E}">
        <p14:creationId xmlns:p14="http://schemas.microsoft.com/office/powerpoint/2010/main" val="20440714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3863" y="815976"/>
            <a:ext cx="8915400" cy="1388649"/>
          </a:xfrm>
        </p:spPr>
        <p:txBody>
          <a:bodyPr>
            <a:normAutofit/>
          </a:bodyPr>
          <a:lstStyle/>
          <a:p>
            <a:pPr marL="0" indent="0">
              <a:buNone/>
            </a:pPr>
            <a:r>
              <a:rPr lang="en-US" sz="2400" i="1" dirty="0" err="1" smtClean="0">
                <a:solidFill>
                  <a:schemeClr val="tx1">
                    <a:lumMod val="75000"/>
                    <a:lumOff val="25000"/>
                  </a:schemeClr>
                </a:solidFill>
                <a:latin typeface="Arial" pitchFamily="34" charset="0"/>
                <a:cs typeface="Arial" pitchFamily="34" charset="0"/>
              </a:rPr>
              <a:t>xlabel</a:t>
            </a:r>
            <a:r>
              <a:rPr lang="en-US" sz="2400" i="1" dirty="0">
                <a:solidFill>
                  <a:schemeClr val="tx1">
                    <a:lumMod val="75000"/>
                    <a:lumOff val="25000"/>
                  </a:schemeClr>
                </a:solidFill>
                <a:latin typeface="Arial" pitchFamily="34" charset="0"/>
                <a:cs typeface="Arial" pitchFamily="34" charset="0"/>
              </a:rPr>
              <a:t>(‘t’);</a:t>
            </a:r>
          </a:p>
          <a:p>
            <a:pPr marL="0" indent="0">
              <a:buNone/>
            </a:pPr>
            <a:r>
              <a:rPr lang="en-US" sz="2400" i="1" dirty="0" err="1" smtClean="0">
                <a:solidFill>
                  <a:schemeClr val="tx1">
                    <a:lumMod val="75000"/>
                    <a:lumOff val="25000"/>
                  </a:schemeClr>
                </a:solidFill>
                <a:latin typeface="Arial" pitchFamily="34" charset="0"/>
                <a:cs typeface="Arial" pitchFamily="34" charset="0"/>
              </a:rPr>
              <a:t>ylabel</a:t>
            </a:r>
            <a:r>
              <a:rPr lang="en-US" sz="2400" i="1" dirty="0">
                <a:solidFill>
                  <a:schemeClr val="tx1">
                    <a:lumMod val="75000"/>
                    <a:lumOff val="25000"/>
                  </a:schemeClr>
                </a:solidFill>
                <a:latin typeface="Arial" pitchFamily="34" charset="0"/>
                <a:cs typeface="Arial" pitchFamily="34" charset="0"/>
              </a:rPr>
              <a:t>(‘sin(t)’);</a:t>
            </a:r>
          </a:p>
          <a:p>
            <a:pPr marL="0" indent="0">
              <a:buNone/>
            </a:pPr>
            <a:r>
              <a:rPr lang="en-US" sz="2400" i="1" dirty="0" smtClean="0">
                <a:solidFill>
                  <a:schemeClr val="tx1">
                    <a:lumMod val="75000"/>
                    <a:lumOff val="25000"/>
                  </a:schemeClr>
                </a:solidFill>
                <a:latin typeface="Arial" pitchFamily="34" charset="0"/>
                <a:cs typeface="Arial" pitchFamily="34" charset="0"/>
              </a:rPr>
              <a:t>title</a:t>
            </a:r>
            <a:r>
              <a:rPr lang="en-US" sz="2400" i="1" dirty="0">
                <a:solidFill>
                  <a:schemeClr val="tx1">
                    <a:lumMod val="75000"/>
                    <a:lumOff val="25000"/>
                  </a:schemeClr>
                </a:solidFill>
                <a:latin typeface="Arial" pitchFamily="34" charset="0"/>
                <a:cs typeface="Arial" pitchFamily="34" charset="0"/>
              </a:rPr>
              <a:t>(‘The plot of t </a:t>
            </a:r>
            <a:r>
              <a:rPr lang="en-US" sz="2400" i="1" dirty="0" err="1">
                <a:solidFill>
                  <a:schemeClr val="tx1">
                    <a:lumMod val="75000"/>
                    <a:lumOff val="25000"/>
                  </a:schemeClr>
                </a:solidFill>
                <a:latin typeface="Arial" pitchFamily="34" charset="0"/>
                <a:cs typeface="Arial" pitchFamily="34" charset="0"/>
              </a:rPr>
              <a:t>vs</a:t>
            </a:r>
            <a:r>
              <a:rPr lang="en-US" sz="2400" i="1" dirty="0">
                <a:solidFill>
                  <a:schemeClr val="tx1">
                    <a:lumMod val="75000"/>
                    <a:lumOff val="25000"/>
                  </a:schemeClr>
                </a:solidFill>
                <a:latin typeface="Arial" pitchFamily="34" charset="0"/>
                <a:cs typeface="Arial" pitchFamily="34" charset="0"/>
              </a:rPr>
              <a:t> sin(t)’);</a:t>
            </a:r>
          </a:p>
          <a:p>
            <a:endParaRPr lang="en-US" sz="24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1573" y="2443163"/>
            <a:ext cx="5924428" cy="4414838"/>
          </a:xfrm>
          <a:prstGeom prst="rect">
            <a:avLst/>
          </a:prstGeom>
        </p:spPr>
      </p:pic>
      <p:sp>
        <p:nvSpPr>
          <p:cNvPr id="8" name="Title 1"/>
          <p:cNvSpPr txBox="1">
            <a:spLocks/>
          </p:cNvSpPr>
          <p:nvPr/>
        </p:nvSpPr>
        <p:spPr>
          <a:xfrm>
            <a:off x="474134"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t>Add title and labels</a:t>
            </a:r>
            <a:endParaRPr lang="en-US" sz="3600" b="1" dirty="0"/>
          </a:p>
        </p:txBody>
      </p:sp>
    </p:spTree>
    <p:extLst>
      <p:ext uri="{BB962C8B-B14F-4D97-AF65-F5344CB8AC3E}">
        <p14:creationId xmlns:p14="http://schemas.microsoft.com/office/powerpoint/2010/main" val="2544931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94643" y="770466"/>
            <a:ext cx="8013701" cy="1511300"/>
          </a:xfrm>
          <a:prstGeom prst="rect">
            <a:avLst/>
          </a:prstGeom>
        </p:spPr>
      </p:pic>
      <p:pic>
        <p:nvPicPr>
          <p:cNvPr id="6" name="Picture 5"/>
          <p:cNvPicPr>
            <a:picLocks noChangeAspect="1"/>
          </p:cNvPicPr>
          <p:nvPr/>
        </p:nvPicPr>
        <p:blipFill>
          <a:blip r:embed="rId3"/>
          <a:stretch>
            <a:fillRect/>
          </a:stretch>
        </p:blipFill>
        <p:spPr>
          <a:xfrm>
            <a:off x="1258713" y="2645658"/>
            <a:ext cx="7264400" cy="1282700"/>
          </a:xfrm>
          <a:prstGeom prst="rect">
            <a:avLst/>
          </a:prstGeom>
        </p:spPr>
      </p:pic>
      <p:sp>
        <p:nvSpPr>
          <p:cNvPr id="7" name="Rectangle 6"/>
          <p:cNvSpPr/>
          <p:nvPr/>
        </p:nvSpPr>
        <p:spPr>
          <a:xfrm>
            <a:off x="3480686" y="2259378"/>
            <a:ext cx="2617273" cy="461665"/>
          </a:xfrm>
          <a:prstGeom prst="rect">
            <a:avLst/>
          </a:prstGeom>
        </p:spPr>
        <p:txBody>
          <a:bodyPr wrap="none">
            <a:spAutoFit/>
          </a:bodyPr>
          <a:lstStyle/>
          <a:p>
            <a:r>
              <a:rPr lang="en-US" sz="2400" dirty="0" smtClean="0"/>
              <a:t>Add the elements</a:t>
            </a:r>
            <a:endParaRPr lang="en-US" sz="2400" dirty="0"/>
          </a:p>
        </p:txBody>
      </p:sp>
      <p:sp>
        <p:nvSpPr>
          <p:cNvPr id="8" name="Rectangle 7"/>
          <p:cNvSpPr/>
          <p:nvPr/>
        </p:nvSpPr>
        <p:spPr>
          <a:xfrm>
            <a:off x="3340833" y="4666733"/>
            <a:ext cx="3258224" cy="461665"/>
          </a:xfrm>
          <a:prstGeom prst="rect">
            <a:avLst/>
          </a:prstGeom>
        </p:spPr>
        <p:txBody>
          <a:bodyPr wrap="none">
            <a:spAutoFit/>
          </a:bodyPr>
          <a:lstStyle/>
          <a:p>
            <a:r>
              <a:rPr lang="en-US" sz="2400" dirty="0" smtClean="0"/>
              <a:t>Subtract the elements</a:t>
            </a:r>
            <a:endParaRPr lang="en-US" sz="2400" dirty="0"/>
          </a:p>
        </p:txBody>
      </p:sp>
      <p:pic>
        <p:nvPicPr>
          <p:cNvPr id="9" name="Picture 8"/>
          <p:cNvPicPr>
            <a:picLocks noChangeAspect="1"/>
          </p:cNvPicPr>
          <p:nvPr/>
        </p:nvPicPr>
        <p:blipFill>
          <a:blip r:embed="rId4"/>
          <a:stretch>
            <a:fillRect/>
          </a:stretch>
        </p:blipFill>
        <p:spPr>
          <a:xfrm>
            <a:off x="740833" y="5075766"/>
            <a:ext cx="8343901" cy="1651000"/>
          </a:xfrm>
          <a:prstGeom prst="rect">
            <a:avLst/>
          </a:prstGeom>
        </p:spPr>
      </p:pic>
      <p:sp>
        <p:nvSpPr>
          <p:cNvPr id="3" name="Rectangle 2"/>
          <p:cNvSpPr/>
          <p:nvPr/>
        </p:nvSpPr>
        <p:spPr>
          <a:xfrm>
            <a:off x="7874555" y="949184"/>
            <a:ext cx="406400" cy="14224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itle 1"/>
          <p:cNvSpPr txBox="1">
            <a:spLocks/>
          </p:cNvSpPr>
          <p:nvPr/>
        </p:nvSpPr>
        <p:spPr>
          <a:xfrm>
            <a:off x="474134"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t>Adding matrices</a:t>
            </a:r>
          </a:p>
        </p:txBody>
      </p:sp>
      <p:sp>
        <p:nvSpPr>
          <p:cNvPr id="11" name="Rectangle 10"/>
          <p:cNvSpPr/>
          <p:nvPr/>
        </p:nvSpPr>
        <p:spPr>
          <a:xfrm>
            <a:off x="3606508" y="3992220"/>
            <a:ext cx="2077762" cy="461665"/>
          </a:xfrm>
          <a:prstGeom prst="rect">
            <a:avLst/>
          </a:prstGeom>
        </p:spPr>
        <p:txBody>
          <a:bodyPr wrap="none">
            <a:spAutoFit/>
          </a:bodyPr>
          <a:lstStyle/>
          <a:p>
            <a:r>
              <a:rPr lang="en-US" sz="2400" dirty="0" smtClean="0">
                <a:solidFill>
                  <a:srgbClr val="FF0000"/>
                </a:solidFill>
              </a:rPr>
              <a:t>Matlab:  A + B</a:t>
            </a:r>
            <a:endParaRPr lang="en-US" sz="2400" dirty="0">
              <a:solidFill>
                <a:srgbClr val="FF0000"/>
              </a:solidFill>
            </a:endParaRPr>
          </a:p>
        </p:txBody>
      </p:sp>
      <p:sp>
        <p:nvSpPr>
          <p:cNvPr id="12" name="Rectangle 11"/>
          <p:cNvSpPr/>
          <p:nvPr/>
        </p:nvSpPr>
        <p:spPr>
          <a:xfrm>
            <a:off x="3754881" y="6289509"/>
            <a:ext cx="2029372" cy="461665"/>
          </a:xfrm>
          <a:prstGeom prst="rect">
            <a:avLst/>
          </a:prstGeom>
        </p:spPr>
        <p:txBody>
          <a:bodyPr wrap="none">
            <a:spAutoFit/>
          </a:bodyPr>
          <a:lstStyle/>
          <a:p>
            <a:r>
              <a:rPr lang="en-US" sz="2400" dirty="0" smtClean="0">
                <a:solidFill>
                  <a:srgbClr val="FF0000"/>
                </a:solidFill>
              </a:rPr>
              <a:t>Matlab:  A - B</a:t>
            </a:r>
            <a:endParaRPr lang="en-US" sz="2400" dirty="0">
              <a:solidFill>
                <a:srgbClr val="FF0000"/>
              </a:solidFill>
            </a:endParaRPr>
          </a:p>
        </p:txBody>
      </p:sp>
      <p:sp>
        <p:nvSpPr>
          <p:cNvPr id="2" name="Rectangle 1"/>
          <p:cNvSpPr/>
          <p:nvPr/>
        </p:nvSpPr>
        <p:spPr>
          <a:xfrm>
            <a:off x="7754578" y="702519"/>
            <a:ext cx="553898" cy="168874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92766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1602" y="1528236"/>
            <a:ext cx="9906000" cy="683967"/>
          </a:xfrm>
          <a:prstGeom prst="rect">
            <a:avLst/>
          </a:prstGeom>
        </p:spPr>
      </p:pic>
      <p:pic>
        <p:nvPicPr>
          <p:cNvPr id="6" name="Picture 5"/>
          <p:cNvPicPr>
            <a:picLocks noChangeAspect="1"/>
          </p:cNvPicPr>
          <p:nvPr/>
        </p:nvPicPr>
        <p:blipFill>
          <a:blip r:embed="rId3"/>
          <a:stretch>
            <a:fillRect/>
          </a:stretch>
        </p:blipFill>
        <p:spPr>
          <a:xfrm>
            <a:off x="2106614" y="3543300"/>
            <a:ext cx="5765800" cy="1689100"/>
          </a:xfrm>
          <a:prstGeom prst="rect">
            <a:avLst/>
          </a:prstGeom>
        </p:spPr>
      </p:pic>
      <p:sp>
        <p:nvSpPr>
          <p:cNvPr id="7" name="Title 1"/>
          <p:cNvSpPr txBox="1">
            <a:spLocks/>
          </p:cNvSpPr>
          <p:nvPr/>
        </p:nvSpPr>
        <p:spPr>
          <a:xfrm>
            <a:off x="474134"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t>Multiplication of a matrix by a </a:t>
            </a:r>
            <a:r>
              <a:rPr lang="en-US" sz="3600" b="1" dirty="0" err="1" smtClean="0"/>
              <a:t>skalar</a:t>
            </a:r>
            <a:endParaRPr lang="en-US" sz="3600" b="1" dirty="0"/>
          </a:p>
        </p:txBody>
      </p:sp>
      <p:sp>
        <p:nvSpPr>
          <p:cNvPr id="8" name="Rectangle 7"/>
          <p:cNvSpPr/>
          <p:nvPr/>
        </p:nvSpPr>
        <p:spPr>
          <a:xfrm>
            <a:off x="3121744" y="5798442"/>
            <a:ext cx="3244849" cy="461665"/>
          </a:xfrm>
          <a:prstGeom prst="rect">
            <a:avLst/>
          </a:prstGeom>
        </p:spPr>
        <p:txBody>
          <a:bodyPr wrap="none">
            <a:spAutoFit/>
          </a:bodyPr>
          <a:lstStyle/>
          <a:p>
            <a:r>
              <a:rPr lang="en-US" sz="2400" dirty="0" smtClean="0">
                <a:solidFill>
                  <a:srgbClr val="FF0000"/>
                </a:solidFill>
              </a:rPr>
              <a:t>Matlab:  7 * [1 2; 3 4;]</a:t>
            </a:r>
            <a:endParaRPr lang="en-US" sz="2400" dirty="0">
              <a:solidFill>
                <a:srgbClr val="FF0000"/>
              </a:solidFill>
            </a:endParaRPr>
          </a:p>
        </p:txBody>
      </p:sp>
    </p:spTree>
    <p:extLst>
      <p:ext uri="{BB962C8B-B14F-4D97-AF65-F5344CB8AC3E}">
        <p14:creationId xmlns:p14="http://schemas.microsoft.com/office/powerpoint/2010/main" val="11454351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21734" y="1054100"/>
            <a:ext cx="4864100" cy="2006600"/>
          </a:xfrm>
          <a:prstGeom prst="rect">
            <a:avLst/>
          </a:prstGeom>
        </p:spPr>
      </p:pic>
      <p:pic>
        <p:nvPicPr>
          <p:cNvPr id="6" name="Picture 5"/>
          <p:cNvPicPr>
            <a:picLocks noChangeAspect="1"/>
          </p:cNvPicPr>
          <p:nvPr/>
        </p:nvPicPr>
        <p:blipFill>
          <a:blip r:embed="rId3"/>
          <a:stretch>
            <a:fillRect/>
          </a:stretch>
        </p:blipFill>
        <p:spPr>
          <a:xfrm>
            <a:off x="4855636" y="2776112"/>
            <a:ext cx="4744721" cy="1513840"/>
          </a:xfrm>
          <a:prstGeom prst="rect">
            <a:avLst/>
          </a:prstGeom>
        </p:spPr>
      </p:pic>
      <p:pic>
        <p:nvPicPr>
          <p:cNvPr id="7" name="Picture 6"/>
          <p:cNvPicPr>
            <a:picLocks noChangeAspect="1"/>
          </p:cNvPicPr>
          <p:nvPr/>
        </p:nvPicPr>
        <p:blipFill>
          <a:blip r:embed="rId4"/>
          <a:stretch>
            <a:fillRect/>
          </a:stretch>
        </p:blipFill>
        <p:spPr>
          <a:xfrm>
            <a:off x="5897563" y="2080154"/>
            <a:ext cx="3086100" cy="736600"/>
          </a:xfrm>
          <a:prstGeom prst="rect">
            <a:avLst/>
          </a:prstGeom>
        </p:spPr>
      </p:pic>
      <p:pic>
        <p:nvPicPr>
          <p:cNvPr id="8" name="Picture 7"/>
          <p:cNvPicPr>
            <a:picLocks noChangeAspect="1"/>
          </p:cNvPicPr>
          <p:nvPr/>
        </p:nvPicPr>
        <p:blipFill>
          <a:blip r:embed="rId5"/>
          <a:stretch>
            <a:fillRect/>
          </a:stretch>
        </p:blipFill>
        <p:spPr>
          <a:xfrm>
            <a:off x="736600" y="4518025"/>
            <a:ext cx="8097520" cy="1534160"/>
          </a:xfrm>
          <a:prstGeom prst="rect">
            <a:avLst/>
          </a:prstGeom>
        </p:spPr>
      </p:pic>
      <p:sp>
        <p:nvSpPr>
          <p:cNvPr id="9" name="Rectangle 8"/>
          <p:cNvSpPr/>
          <p:nvPr/>
        </p:nvSpPr>
        <p:spPr>
          <a:xfrm>
            <a:off x="5762123" y="1635668"/>
            <a:ext cx="3326301" cy="461665"/>
          </a:xfrm>
          <a:prstGeom prst="rect">
            <a:avLst/>
          </a:prstGeom>
        </p:spPr>
        <p:txBody>
          <a:bodyPr wrap="none">
            <a:spAutoFit/>
          </a:bodyPr>
          <a:lstStyle/>
          <a:p>
            <a:r>
              <a:rPr lang="en-US" sz="2400" dirty="0" smtClean="0"/>
              <a:t>Can write equations as</a:t>
            </a:r>
            <a:endParaRPr lang="en-US" sz="2400" dirty="0"/>
          </a:p>
        </p:txBody>
      </p:sp>
      <p:sp>
        <p:nvSpPr>
          <p:cNvPr id="10" name="Rectangle 9"/>
          <p:cNvSpPr/>
          <p:nvPr/>
        </p:nvSpPr>
        <p:spPr>
          <a:xfrm>
            <a:off x="1163190" y="3806933"/>
            <a:ext cx="1070425" cy="461665"/>
          </a:xfrm>
          <a:prstGeom prst="rect">
            <a:avLst/>
          </a:prstGeom>
        </p:spPr>
        <p:txBody>
          <a:bodyPr wrap="none">
            <a:spAutoFit/>
          </a:bodyPr>
          <a:lstStyle/>
          <a:p>
            <a:r>
              <a:rPr lang="en-US" sz="2400" dirty="0" smtClean="0"/>
              <a:t>Where</a:t>
            </a:r>
            <a:endParaRPr lang="en-US" sz="2400" dirty="0"/>
          </a:p>
        </p:txBody>
      </p:sp>
      <p:sp>
        <p:nvSpPr>
          <p:cNvPr id="11" name="Title 1"/>
          <p:cNvSpPr txBox="1">
            <a:spLocks/>
          </p:cNvSpPr>
          <p:nvPr/>
        </p:nvSpPr>
        <p:spPr>
          <a:xfrm>
            <a:off x="474134"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t>Use matrices to represent equations</a:t>
            </a:r>
          </a:p>
        </p:txBody>
      </p:sp>
      <p:sp>
        <p:nvSpPr>
          <p:cNvPr id="12" name="Rectangle 11"/>
          <p:cNvSpPr/>
          <p:nvPr/>
        </p:nvSpPr>
        <p:spPr>
          <a:xfrm>
            <a:off x="243774" y="6235887"/>
            <a:ext cx="9452378" cy="461665"/>
          </a:xfrm>
          <a:prstGeom prst="rect">
            <a:avLst/>
          </a:prstGeom>
        </p:spPr>
        <p:txBody>
          <a:bodyPr wrap="none">
            <a:spAutoFit/>
          </a:bodyPr>
          <a:lstStyle/>
          <a:p>
            <a:r>
              <a:rPr lang="en-US" sz="2400" dirty="0" smtClean="0">
                <a:solidFill>
                  <a:srgbClr val="FF0000"/>
                </a:solidFill>
              </a:rPr>
              <a:t>We will use this a lot when we look at state space representations!</a:t>
            </a:r>
            <a:endParaRPr lang="en-US" sz="2400" dirty="0">
              <a:solidFill>
                <a:srgbClr val="FF0000"/>
              </a:solidFill>
            </a:endParaRPr>
          </a:p>
        </p:txBody>
      </p:sp>
    </p:spTree>
    <p:extLst>
      <p:ext uri="{BB962C8B-B14F-4D97-AF65-F5344CB8AC3E}">
        <p14:creationId xmlns:p14="http://schemas.microsoft.com/office/powerpoint/2010/main" val="19891702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12496" r="12496" b="69259"/>
          <a:stretch/>
        </p:blipFill>
        <p:spPr>
          <a:xfrm>
            <a:off x="433213" y="1952986"/>
            <a:ext cx="8915400" cy="1391347"/>
          </a:xfrm>
        </p:spPr>
      </p:pic>
      <p:sp>
        <p:nvSpPr>
          <p:cNvPr id="3" name="Rectangle 2"/>
          <p:cNvSpPr/>
          <p:nvPr/>
        </p:nvSpPr>
        <p:spPr>
          <a:xfrm>
            <a:off x="921457" y="1113346"/>
            <a:ext cx="4953000" cy="523220"/>
          </a:xfrm>
          <a:prstGeom prst="rect">
            <a:avLst/>
          </a:prstGeom>
        </p:spPr>
        <p:txBody>
          <a:bodyPr>
            <a:spAutoFit/>
          </a:bodyPr>
          <a:lstStyle/>
          <a:p>
            <a:pPr algn="l"/>
            <a:r>
              <a:rPr lang="en-US" sz="2800" dirty="0" smtClean="0"/>
              <a:t>Multiply rows by columns</a:t>
            </a:r>
            <a:endParaRPr lang="en-US" sz="2800" dirty="0"/>
          </a:p>
        </p:txBody>
      </p:sp>
      <p:sp>
        <p:nvSpPr>
          <p:cNvPr id="6" name="Title 1"/>
          <p:cNvSpPr txBox="1">
            <a:spLocks/>
          </p:cNvSpPr>
          <p:nvPr/>
        </p:nvSpPr>
        <p:spPr>
          <a:xfrm>
            <a:off x="474134"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t>Multiplying row and column matrices</a:t>
            </a:r>
          </a:p>
        </p:txBody>
      </p:sp>
      <p:sp>
        <p:nvSpPr>
          <p:cNvPr id="7" name="Rectangle 6"/>
          <p:cNvSpPr/>
          <p:nvPr/>
        </p:nvSpPr>
        <p:spPr>
          <a:xfrm>
            <a:off x="6114259" y="1127665"/>
            <a:ext cx="2029372" cy="461665"/>
          </a:xfrm>
          <a:prstGeom prst="rect">
            <a:avLst/>
          </a:prstGeom>
        </p:spPr>
        <p:txBody>
          <a:bodyPr wrap="none">
            <a:spAutoFit/>
          </a:bodyPr>
          <a:lstStyle/>
          <a:p>
            <a:r>
              <a:rPr lang="en-US" sz="2400" dirty="0" smtClean="0">
                <a:solidFill>
                  <a:srgbClr val="FF0000"/>
                </a:solidFill>
              </a:rPr>
              <a:t>Matlab:  A * B</a:t>
            </a:r>
            <a:endParaRPr lang="en-US" sz="2400" dirty="0">
              <a:solidFill>
                <a:srgbClr val="FF0000"/>
              </a:solidFill>
            </a:endParaRPr>
          </a:p>
        </p:txBody>
      </p:sp>
      <p:pic>
        <p:nvPicPr>
          <p:cNvPr id="8" name="Content Placeholder 4"/>
          <p:cNvPicPr>
            <a:picLocks noChangeAspect="1"/>
          </p:cNvPicPr>
          <p:nvPr/>
        </p:nvPicPr>
        <p:blipFill rotWithShape="1">
          <a:blip r:embed="rId2"/>
          <a:srcRect l="12377" t="40344" r="12614" b="33530"/>
          <a:stretch/>
        </p:blipFill>
        <p:spPr>
          <a:xfrm>
            <a:off x="670279" y="3657608"/>
            <a:ext cx="8915400" cy="1182503"/>
          </a:xfrm>
          <a:prstGeom prst="rect">
            <a:avLst/>
          </a:prstGeom>
        </p:spPr>
      </p:pic>
      <p:pic>
        <p:nvPicPr>
          <p:cNvPr id="9" name="Content Placeholder 4"/>
          <p:cNvPicPr>
            <a:picLocks noChangeAspect="1"/>
          </p:cNvPicPr>
          <p:nvPr/>
        </p:nvPicPr>
        <p:blipFill rotWithShape="1">
          <a:blip r:embed="rId2"/>
          <a:srcRect l="12020" t="76386" r="12972" b="-7127"/>
          <a:stretch/>
        </p:blipFill>
        <p:spPr>
          <a:xfrm>
            <a:off x="839613" y="5040497"/>
            <a:ext cx="8915400" cy="1391347"/>
          </a:xfrm>
          <a:prstGeom prst="rect">
            <a:avLst/>
          </a:prstGeom>
        </p:spPr>
      </p:pic>
    </p:spTree>
    <p:extLst>
      <p:ext uri="{BB962C8B-B14F-4D97-AF65-F5344CB8AC3E}">
        <p14:creationId xmlns:p14="http://schemas.microsoft.com/office/powerpoint/2010/main" val="18950565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0" y="1320800"/>
            <a:ext cx="9906000" cy="2063322"/>
          </a:xfrm>
          <a:prstGeom prst="rect">
            <a:avLst/>
          </a:prstGeom>
        </p:spPr>
      </p:pic>
      <p:pic>
        <p:nvPicPr>
          <p:cNvPr id="9" name="Picture 8"/>
          <p:cNvPicPr>
            <a:picLocks noChangeAspect="1"/>
          </p:cNvPicPr>
          <p:nvPr/>
        </p:nvPicPr>
        <p:blipFill>
          <a:blip r:embed="rId3"/>
          <a:stretch>
            <a:fillRect/>
          </a:stretch>
        </p:blipFill>
        <p:spPr>
          <a:xfrm>
            <a:off x="0" y="4254502"/>
            <a:ext cx="9906000" cy="2299413"/>
          </a:xfrm>
          <a:prstGeom prst="rect">
            <a:avLst/>
          </a:prstGeom>
        </p:spPr>
      </p:pic>
      <p:sp>
        <p:nvSpPr>
          <p:cNvPr id="5" name="Title 1"/>
          <p:cNvSpPr txBox="1">
            <a:spLocks/>
          </p:cNvSpPr>
          <p:nvPr/>
        </p:nvSpPr>
        <p:spPr>
          <a:xfrm>
            <a:off x="474134"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t>Multiplying 2x2 matrices</a:t>
            </a:r>
          </a:p>
        </p:txBody>
      </p:sp>
    </p:spTree>
    <p:extLst>
      <p:ext uri="{BB962C8B-B14F-4D97-AF65-F5344CB8AC3E}">
        <p14:creationId xmlns:p14="http://schemas.microsoft.com/office/powerpoint/2010/main" val="24384654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6936" y="2099733"/>
            <a:ext cx="9906000" cy="1461370"/>
          </a:xfrm>
          <a:prstGeom prst="rect">
            <a:avLst/>
          </a:prstGeom>
        </p:spPr>
      </p:pic>
      <p:sp>
        <p:nvSpPr>
          <p:cNvPr id="4" name="Title 1"/>
          <p:cNvSpPr txBox="1">
            <a:spLocks/>
          </p:cNvSpPr>
          <p:nvPr/>
        </p:nvSpPr>
        <p:spPr>
          <a:xfrm>
            <a:off x="474134"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t>Multiplying 3x3 matrices</a:t>
            </a:r>
          </a:p>
        </p:txBody>
      </p:sp>
    </p:spTree>
    <p:extLst>
      <p:ext uri="{BB962C8B-B14F-4D97-AF65-F5344CB8AC3E}">
        <p14:creationId xmlns:p14="http://schemas.microsoft.com/office/powerpoint/2010/main" val="27740743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31800" y="1257300"/>
            <a:ext cx="9131300" cy="1193800"/>
          </a:xfrm>
          <a:prstGeom prst="rect">
            <a:avLst/>
          </a:prstGeom>
        </p:spPr>
      </p:pic>
      <p:pic>
        <p:nvPicPr>
          <p:cNvPr id="6" name="Picture 5"/>
          <p:cNvPicPr>
            <a:picLocks noChangeAspect="1"/>
          </p:cNvPicPr>
          <p:nvPr/>
        </p:nvPicPr>
        <p:blipFill>
          <a:blip r:embed="rId3"/>
          <a:stretch>
            <a:fillRect/>
          </a:stretch>
        </p:blipFill>
        <p:spPr>
          <a:xfrm>
            <a:off x="0" y="3340100"/>
            <a:ext cx="9906000" cy="2402648"/>
          </a:xfrm>
          <a:prstGeom prst="rect">
            <a:avLst/>
          </a:prstGeom>
        </p:spPr>
      </p:pic>
      <p:sp>
        <p:nvSpPr>
          <p:cNvPr id="7" name="Title 1"/>
          <p:cNvSpPr txBox="1">
            <a:spLocks/>
          </p:cNvSpPr>
          <p:nvPr/>
        </p:nvSpPr>
        <p:spPr>
          <a:xfrm>
            <a:off x="474134"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t>Multiplying non-square matrices</a:t>
            </a:r>
          </a:p>
        </p:txBody>
      </p:sp>
      <p:sp>
        <p:nvSpPr>
          <p:cNvPr id="8" name="Rectangle 7"/>
          <p:cNvSpPr/>
          <p:nvPr/>
        </p:nvSpPr>
        <p:spPr>
          <a:xfrm>
            <a:off x="3856482" y="6066553"/>
            <a:ext cx="2029372" cy="461665"/>
          </a:xfrm>
          <a:prstGeom prst="rect">
            <a:avLst/>
          </a:prstGeom>
        </p:spPr>
        <p:txBody>
          <a:bodyPr wrap="none">
            <a:spAutoFit/>
          </a:bodyPr>
          <a:lstStyle/>
          <a:p>
            <a:r>
              <a:rPr lang="en-US" sz="2400" dirty="0" smtClean="0">
                <a:solidFill>
                  <a:srgbClr val="FF0000"/>
                </a:solidFill>
              </a:rPr>
              <a:t>Matlab:  A * B</a:t>
            </a:r>
            <a:endParaRPr lang="en-US" sz="2400" dirty="0">
              <a:solidFill>
                <a:srgbClr val="FF0000"/>
              </a:solidFill>
            </a:endParaRPr>
          </a:p>
        </p:txBody>
      </p:sp>
    </p:spTree>
    <p:extLst>
      <p:ext uri="{BB962C8B-B14F-4D97-AF65-F5344CB8AC3E}">
        <p14:creationId xmlns:p14="http://schemas.microsoft.com/office/powerpoint/2010/main" val="29601584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0546"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latin typeface="Arial"/>
                <a:cs typeface="Arial"/>
              </a:rPr>
              <a:t>Laboratory </a:t>
            </a:r>
            <a:r>
              <a:rPr lang="en-US" sz="3600" b="1" dirty="0" err="1" smtClean="0">
                <a:latin typeface="Arial"/>
                <a:cs typeface="Arial"/>
              </a:rPr>
              <a:t>practicals</a:t>
            </a:r>
            <a:endParaRPr lang="en-US" sz="3600" b="1" dirty="0">
              <a:latin typeface="Arial"/>
              <a:cs typeface="Arial"/>
            </a:endParaRPr>
          </a:p>
        </p:txBody>
      </p:sp>
      <p:sp>
        <p:nvSpPr>
          <p:cNvPr id="5" name="Rectangle 4"/>
          <p:cNvSpPr/>
          <p:nvPr/>
        </p:nvSpPr>
        <p:spPr>
          <a:xfrm>
            <a:off x="1051890" y="1294706"/>
            <a:ext cx="8003761" cy="5632311"/>
          </a:xfrm>
          <a:prstGeom prst="rect">
            <a:avLst/>
          </a:prstGeom>
        </p:spPr>
        <p:txBody>
          <a:bodyPr wrap="square">
            <a:spAutoFit/>
          </a:bodyPr>
          <a:lstStyle/>
          <a:p>
            <a:pPr algn="l"/>
            <a:r>
              <a:rPr lang="en-US" sz="2400" dirty="0" smtClean="0">
                <a:latin typeface="Arial"/>
                <a:cs typeface="Arial"/>
              </a:rPr>
              <a:t>Practical sessions</a:t>
            </a:r>
          </a:p>
          <a:p>
            <a:pPr marL="342900" indent="-342900" algn="l">
              <a:buFont typeface="Arial"/>
              <a:buChar char="•"/>
            </a:pPr>
            <a:endParaRPr lang="en-US" sz="2400" dirty="0" smtClean="0">
              <a:latin typeface="Arial"/>
              <a:cs typeface="Arial"/>
            </a:endParaRPr>
          </a:p>
          <a:p>
            <a:pPr marL="342900" indent="-342900" algn="l">
              <a:buFont typeface="Arial"/>
              <a:buChar char="•"/>
            </a:pPr>
            <a:endParaRPr lang="en-US" sz="2400" dirty="0" smtClean="0">
              <a:latin typeface="Arial"/>
              <a:cs typeface="Arial"/>
            </a:endParaRPr>
          </a:p>
          <a:p>
            <a:pPr algn="l"/>
            <a:endParaRPr lang="en-US" sz="2400" dirty="0" smtClean="0">
              <a:latin typeface="Arial"/>
              <a:cs typeface="Arial"/>
            </a:endParaRPr>
          </a:p>
          <a:p>
            <a:pPr algn="l"/>
            <a:endParaRPr lang="en-US" sz="2400" dirty="0" smtClean="0">
              <a:latin typeface="Arial"/>
              <a:cs typeface="Arial"/>
            </a:endParaRPr>
          </a:p>
          <a:p>
            <a:pPr algn="l"/>
            <a:endParaRPr lang="en-US" sz="2400" dirty="0">
              <a:latin typeface="Arial"/>
              <a:cs typeface="Arial"/>
            </a:endParaRPr>
          </a:p>
          <a:p>
            <a:pPr marL="342900" indent="-342900" algn="l">
              <a:buFont typeface="Arial"/>
              <a:buChar char="•"/>
            </a:pPr>
            <a:r>
              <a:rPr lang="en-US" sz="2400" dirty="0" smtClean="0">
                <a:latin typeface="Arial"/>
                <a:cs typeface="Arial"/>
              </a:rPr>
              <a:t>Using MATLAB to simulate control systems</a:t>
            </a:r>
            <a:endParaRPr lang="en-US" sz="2400" dirty="0">
              <a:latin typeface="Arial"/>
              <a:cs typeface="Arial"/>
            </a:endParaRPr>
          </a:p>
          <a:p>
            <a:pPr marL="342900" indent="-342900" algn="l">
              <a:buFont typeface="Arial"/>
              <a:buChar char="•"/>
            </a:pPr>
            <a:r>
              <a:rPr lang="en-US" sz="2400" dirty="0" smtClean="0">
                <a:latin typeface="Arial"/>
                <a:cs typeface="Arial"/>
              </a:rPr>
              <a:t>Using SIMULINK </a:t>
            </a:r>
            <a:r>
              <a:rPr lang="en-US" sz="2400" dirty="0">
                <a:latin typeface="Arial"/>
                <a:cs typeface="Arial"/>
              </a:rPr>
              <a:t>graphic programming </a:t>
            </a:r>
            <a:r>
              <a:rPr lang="en-US" sz="2400" dirty="0" smtClean="0">
                <a:latin typeface="Arial"/>
                <a:cs typeface="Arial"/>
              </a:rPr>
              <a:t>for simulation</a:t>
            </a:r>
          </a:p>
          <a:p>
            <a:pPr marL="342900" indent="-342900" algn="l">
              <a:buFont typeface="Arial"/>
              <a:buChar char="•"/>
            </a:pPr>
            <a:endParaRPr lang="en-US" sz="2400" dirty="0">
              <a:latin typeface="Arial"/>
              <a:cs typeface="Arial"/>
            </a:endParaRPr>
          </a:p>
          <a:p>
            <a:pPr marL="342900" indent="-342900" algn="l">
              <a:buFont typeface="Arial"/>
              <a:buChar char="•"/>
            </a:pPr>
            <a:r>
              <a:rPr lang="en-US" sz="2400" dirty="0" smtClean="0">
                <a:latin typeface="Arial"/>
                <a:cs typeface="Arial"/>
              </a:rPr>
              <a:t>Coursework will be realistic simulation of inverted pendulum</a:t>
            </a:r>
            <a:endParaRPr lang="en-US" sz="2400" dirty="0">
              <a:latin typeface="Arial"/>
              <a:cs typeface="Arial"/>
            </a:endParaRPr>
          </a:p>
          <a:p>
            <a:pPr marL="342900" indent="-342900" algn="l">
              <a:buFont typeface="Arial"/>
              <a:buChar char="•"/>
            </a:pPr>
            <a:endParaRPr lang="en-US" sz="2400" dirty="0" smtClean="0">
              <a:latin typeface="Arial"/>
              <a:cs typeface="Arial"/>
            </a:endParaRPr>
          </a:p>
          <a:p>
            <a:pPr marL="342900" indent="-342900" algn="l">
              <a:buFont typeface="Arial"/>
              <a:buChar char="•"/>
            </a:pPr>
            <a:endParaRPr lang="en-US" sz="2400" dirty="0" smtClean="0">
              <a:latin typeface="Arial"/>
              <a:cs typeface="Arial"/>
            </a:endParaRPr>
          </a:p>
          <a:p>
            <a:pPr marL="342900" indent="-342900" algn="l">
              <a:buFont typeface="Arial"/>
              <a:buChar char="•"/>
            </a:pPr>
            <a:endParaRPr lang="en-US" sz="2400" dirty="0" smtClean="0">
              <a:latin typeface="Arial"/>
              <a:cs typeface="Arial"/>
            </a:endParaRPr>
          </a:p>
          <a:p>
            <a:pPr marL="342900" indent="-342900" algn="l">
              <a:buFont typeface="Arial"/>
              <a:buChar char="•"/>
            </a:pPr>
            <a:endParaRPr lang="en-US" sz="2400" dirty="0">
              <a:latin typeface="Arial"/>
              <a:cs typeface="Arial"/>
            </a:endParaRPr>
          </a:p>
        </p:txBody>
      </p:sp>
      <p:pic>
        <p:nvPicPr>
          <p:cNvPr id="3" name="Picture 2"/>
          <p:cNvPicPr>
            <a:picLocks noChangeAspect="1"/>
          </p:cNvPicPr>
          <p:nvPr/>
        </p:nvPicPr>
        <p:blipFill>
          <a:blip r:embed="rId3"/>
          <a:stretch>
            <a:fillRect/>
          </a:stretch>
        </p:blipFill>
        <p:spPr>
          <a:xfrm>
            <a:off x="4705073" y="1205395"/>
            <a:ext cx="4635500" cy="1752600"/>
          </a:xfrm>
          <a:prstGeom prst="rect">
            <a:avLst/>
          </a:prstGeom>
        </p:spPr>
      </p:pic>
    </p:spTree>
    <p:extLst>
      <p:ext uri="{BB962C8B-B14F-4D97-AF65-F5344CB8AC3E}">
        <p14:creationId xmlns:p14="http://schemas.microsoft.com/office/powerpoint/2010/main" val="1368561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474134"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t>Matlab matrix multiplication</a:t>
            </a:r>
            <a:endParaRPr lang="en-US" sz="3600" b="1" dirty="0"/>
          </a:p>
        </p:txBody>
      </p:sp>
      <p:sp>
        <p:nvSpPr>
          <p:cNvPr id="3" name="Text Box 9"/>
          <p:cNvSpPr txBox="1">
            <a:spLocks noChangeArrowheads="1"/>
          </p:cNvSpPr>
          <p:nvPr/>
        </p:nvSpPr>
        <p:spPr bwMode="auto">
          <a:xfrm>
            <a:off x="381000" y="738855"/>
            <a:ext cx="76962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r>
              <a:rPr lang="en-GB" sz="2400" dirty="0" smtClean="0">
                <a:solidFill>
                  <a:srgbClr val="000000"/>
                </a:solidFill>
                <a:latin typeface="Arial" charset="0"/>
              </a:rPr>
              <a:t>Matrix multiplication</a:t>
            </a:r>
            <a:endParaRPr lang="en-GB" sz="2400" dirty="0">
              <a:solidFill>
                <a:srgbClr val="000000"/>
              </a:solidFill>
              <a:latin typeface="Arial" charset="0"/>
            </a:endParaRPr>
          </a:p>
          <a:p>
            <a:pPr algn="l"/>
            <a:endParaRPr lang="en-GB" sz="2400" dirty="0">
              <a:solidFill>
                <a:srgbClr val="000000"/>
              </a:solidFill>
              <a:latin typeface="Arial" charset="0"/>
            </a:endParaRPr>
          </a:p>
          <a:p>
            <a:pPr algn="l"/>
            <a:r>
              <a:rPr lang="en-GB" sz="2400" dirty="0">
                <a:solidFill>
                  <a:srgbClr val="FF0000"/>
                </a:solidFill>
                <a:latin typeface="Arial" charset="0"/>
              </a:rPr>
              <a:t>A = [1 2 ; 4 5]</a:t>
            </a:r>
          </a:p>
          <a:p>
            <a:pPr algn="l"/>
            <a:endParaRPr lang="en-GB" sz="2400" dirty="0">
              <a:solidFill>
                <a:srgbClr val="FF0000"/>
              </a:solidFill>
              <a:latin typeface="Arial" charset="0"/>
            </a:endParaRPr>
          </a:p>
          <a:p>
            <a:pPr algn="l"/>
            <a:r>
              <a:rPr lang="en-GB" sz="2400" dirty="0">
                <a:solidFill>
                  <a:srgbClr val="FF0000"/>
                </a:solidFill>
                <a:latin typeface="Arial" charset="0"/>
              </a:rPr>
              <a:t>B = A * A </a:t>
            </a:r>
            <a:r>
              <a:rPr lang="en-GB" sz="2400" dirty="0">
                <a:solidFill>
                  <a:srgbClr val="000000"/>
                </a:solidFill>
                <a:latin typeface="Arial" charset="0"/>
              </a:rPr>
              <a:t> </a:t>
            </a:r>
            <a:r>
              <a:rPr lang="en-GB" sz="2400" dirty="0" smtClean="0">
                <a:solidFill>
                  <a:srgbClr val="000000"/>
                </a:solidFill>
                <a:latin typeface="Arial" charset="0"/>
              </a:rPr>
              <a:t>calculates</a:t>
            </a:r>
            <a:r>
              <a:rPr lang="en-GB" sz="2400" dirty="0">
                <a:solidFill>
                  <a:srgbClr val="000000"/>
                </a:solidFill>
                <a:latin typeface="Arial" charset="0"/>
              </a:rPr>
              <a:t>		</a:t>
            </a:r>
            <a:endParaRPr lang="en-GB" sz="2400" dirty="0" smtClean="0">
              <a:solidFill>
                <a:srgbClr val="000000"/>
              </a:solidFill>
              <a:latin typeface="Arial" charset="0"/>
            </a:endParaRPr>
          </a:p>
        </p:txBody>
      </p:sp>
      <p:sp>
        <p:nvSpPr>
          <p:cNvPr id="2" name="Rectangle 1"/>
          <p:cNvSpPr/>
          <p:nvPr/>
        </p:nvSpPr>
        <p:spPr>
          <a:xfrm>
            <a:off x="204611" y="3783013"/>
            <a:ext cx="4953000" cy="1200328"/>
          </a:xfrm>
          <a:prstGeom prst="rect">
            <a:avLst/>
          </a:prstGeom>
        </p:spPr>
        <p:txBody>
          <a:bodyPr>
            <a:spAutoFit/>
          </a:bodyPr>
          <a:lstStyle/>
          <a:p>
            <a:pPr algn="l"/>
            <a:r>
              <a:rPr lang="en-GB" sz="2400" dirty="0">
                <a:solidFill>
                  <a:srgbClr val="000000"/>
                </a:solidFill>
                <a:latin typeface="Arial" charset="0"/>
              </a:rPr>
              <a:t>Matrix element wise multiplication</a:t>
            </a:r>
          </a:p>
          <a:p>
            <a:pPr algn="l"/>
            <a:endParaRPr lang="en-US" sz="2400" dirty="0">
              <a:solidFill>
                <a:srgbClr val="000000"/>
              </a:solidFill>
              <a:latin typeface="Arial" charset="0"/>
            </a:endParaRPr>
          </a:p>
          <a:p>
            <a:pPr algn="l"/>
            <a:r>
              <a:rPr lang="en-US" sz="2400" dirty="0">
                <a:solidFill>
                  <a:srgbClr val="FF0000"/>
                </a:solidFill>
                <a:latin typeface="Arial" charset="0"/>
              </a:rPr>
              <a:t>B = A .* A  </a:t>
            </a:r>
            <a:r>
              <a:rPr lang="en-GB" sz="2400" dirty="0" smtClean="0">
                <a:solidFill>
                  <a:srgbClr val="000000"/>
                </a:solidFill>
                <a:latin typeface="Arial" charset="0"/>
              </a:rPr>
              <a:t>calculates</a:t>
            </a:r>
            <a:r>
              <a:rPr lang="en-US" sz="2400" dirty="0">
                <a:solidFill>
                  <a:srgbClr val="000000"/>
                </a:solidFill>
                <a:latin typeface="Arial" charset="0"/>
              </a:rPr>
              <a:t>		</a:t>
            </a:r>
          </a:p>
        </p:txBody>
      </p:sp>
      <p:graphicFrame>
        <p:nvGraphicFramePr>
          <p:cNvPr id="5" name="Object 4"/>
          <p:cNvGraphicFramePr>
            <a:graphicFrameLocks noChangeAspect="1"/>
          </p:cNvGraphicFramePr>
          <p:nvPr>
            <p:extLst>
              <p:ext uri="{D42A27DB-BD31-4B8C-83A1-F6EECF244321}">
                <p14:modId xmlns:p14="http://schemas.microsoft.com/office/powerpoint/2010/main" val="1474726203"/>
              </p:ext>
            </p:extLst>
          </p:nvPr>
        </p:nvGraphicFramePr>
        <p:xfrm>
          <a:off x="3611209" y="1819628"/>
          <a:ext cx="5891212" cy="1268413"/>
        </p:xfrm>
        <a:graphic>
          <a:graphicData uri="http://schemas.openxmlformats.org/presentationml/2006/ole">
            <mc:AlternateContent xmlns:mc="http://schemas.openxmlformats.org/markup-compatibility/2006">
              <mc:Choice xmlns:v="urn:schemas-microsoft-com:vml" Requires="v">
                <p:oleObj spid="_x0000_s610458" name="Equation" r:id="rId3" imgW="2298700" imgH="495300" progId="Equation.DSMT4">
                  <p:embed/>
                </p:oleObj>
              </mc:Choice>
              <mc:Fallback>
                <p:oleObj name="Equation" r:id="rId3" imgW="2298700" imgH="495300" progId="Equation.DSMT4">
                  <p:embed/>
                  <p:pic>
                    <p:nvPicPr>
                      <p:cNvPr id="0" name=""/>
                      <p:cNvPicPr/>
                      <p:nvPr/>
                    </p:nvPicPr>
                    <p:blipFill>
                      <a:blip r:embed="rId4"/>
                      <a:stretch>
                        <a:fillRect/>
                      </a:stretch>
                    </p:blipFill>
                    <p:spPr>
                      <a:xfrm>
                        <a:off x="3611209" y="1819628"/>
                        <a:ext cx="5891212" cy="1268413"/>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03260048"/>
              </p:ext>
            </p:extLst>
          </p:nvPr>
        </p:nvGraphicFramePr>
        <p:xfrm>
          <a:off x="4467049" y="4428772"/>
          <a:ext cx="5011737" cy="1236663"/>
        </p:xfrm>
        <a:graphic>
          <a:graphicData uri="http://schemas.openxmlformats.org/presentationml/2006/ole">
            <mc:AlternateContent xmlns:mc="http://schemas.openxmlformats.org/markup-compatibility/2006">
              <mc:Choice xmlns:v="urn:schemas-microsoft-com:vml" Requires="v">
                <p:oleObj spid="_x0000_s610459" name="Equation" r:id="rId5" imgW="1955800" imgH="482600" progId="Equation.3">
                  <p:embed/>
                </p:oleObj>
              </mc:Choice>
              <mc:Fallback>
                <p:oleObj name="Equation" r:id="rId5" imgW="1955800" imgH="482600" progId="Equation.3">
                  <p:embed/>
                  <p:pic>
                    <p:nvPicPr>
                      <p:cNvPr id="0" name=""/>
                      <p:cNvPicPr/>
                      <p:nvPr/>
                    </p:nvPicPr>
                    <p:blipFill>
                      <a:blip r:embed="rId6"/>
                      <a:stretch>
                        <a:fillRect/>
                      </a:stretch>
                    </p:blipFill>
                    <p:spPr>
                      <a:xfrm>
                        <a:off x="4467049" y="4428772"/>
                        <a:ext cx="5011737" cy="1236663"/>
                      </a:xfrm>
                      <a:prstGeom prst="rect">
                        <a:avLst/>
                      </a:prstGeom>
                    </p:spPr>
                  </p:pic>
                </p:oleObj>
              </mc:Fallback>
            </mc:AlternateContent>
          </a:graphicData>
        </a:graphic>
      </p:graphicFrame>
    </p:spTree>
    <p:extLst>
      <p:ext uri="{BB962C8B-B14F-4D97-AF65-F5344CB8AC3E}">
        <p14:creationId xmlns:p14="http://schemas.microsoft.com/office/powerpoint/2010/main" val="15887406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2" grpId="0" build="p" bldLvl="2"/>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extLst>
              <p:ext uri="{D42A27DB-BD31-4B8C-83A1-F6EECF244321}">
                <p14:modId xmlns:p14="http://schemas.microsoft.com/office/powerpoint/2010/main" val="733802017"/>
              </p:ext>
            </p:extLst>
          </p:nvPr>
        </p:nvGraphicFramePr>
        <p:xfrm>
          <a:off x="3766238" y="2227177"/>
          <a:ext cx="5045075" cy="1301750"/>
        </p:xfrm>
        <a:graphic>
          <a:graphicData uri="http://schemas.openxmlformats.org/presentationml/2006/ole">
            <mc:AlternateContent xmlns:mc="http://schemas.openxmlformats.org/markup-compatibility/2006">
              <mc:Choice xmlns:v="urn:schemas-microsoft-com:vml" Requires="v">
                <p:oleObj spid="_x0000_s611548" name="Equation" r:id="rId3" imgW="1968500" imgH="508000" progId="Equation.3">
                  <p:embed/>
                </p:oleObj>
              </mc:Choice>
              <mc:Fallback>
                <p:oleObj name="Equation" r:id="rId3" imgW="1968500" imgH="508000" progId="Equation.3">
                  <p:embed/>
                  <p:pic>
                    <p:nvPicPr>
                      <p:cNvPr id="0" name=""/>
                      <p:cNvPicPr/>
                      <p:nvPr/>
                    </p:nvPicPr>
                    <p:blipFill>
                      <a:blip r:embed="rId4"/>
                      <a:stretch>
                        <a:fillRect/>
                      </a:stretch>
                    </p:blipFill>
                    <p:spPr>
                      <a:xfrm>
                        <a:off x="3766238" y="2227177"/>
                        <a:ext cx="5045075" cy="1301750"/>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763859072"/>
              </p:ext>
            </p:extLst>
          </p:nvPr>
        </p:nvGraphicFramePr>
        <p:xfrm>
          <a:off x="4529614" y="747594"/>
          <a:ext cx="2360409" cy="1261040"/>
        </p:xfrm>
        <a:graphic>
          <a:graphicData uri="http://schemas.openxmlformats.org/presentationml/2006/ole">
            <mc:AlternateContent xmlns:mc="http://schemas.openxmlformats.org/markup-compatibility/2006">
              <mc:Choice xmlns:v="urn:schemas-microsoft-com:vml" Requires="v">
                <p:oleObj spid="_x0000_s611549" name="Equation" r:id="rId5" imgW="927100" imgH="495300" progId="Equation.DSMT4">
                  <p:embed/>
                </p:oleObj>
              </mc:Choice>
              <mc:Fallback>
                <p:oleObj name="Equation" r:id="rId5" imgW="927100" imgH="495300" progId="Equation.DSMT4">
                  <p:embed/>
                  <p:pic>
                    <p:nvPicPr>
                      <p:cNvPr id="0" name=""/>
                      <p:cNvPicPr/>
                      <p:nvPr/>
                    </p:nvPicPr>
                    <p:blipFill>
                      <a:blip r:embed="rId6"/>
                      <a:stretch>
                        <a:fillRect/>
                      </a:stretch>
                    </p:blipFill>
                    <p:spPr>
                      <a:xfrm>
                        <a:off x="4529614" y="747594"/>
                        <a:ext cx="2360409" cy="1261040"/>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2573844932"/>
              </p:ext>
            </p:extLst>
          </p:nvPr>
        </p:nvGraphicFramePr>
        <p:xfrm>
          <a:off x="1677176" y="4783559"/>
          <a:ext cx="8070850" cy="1268413"/>
        </p:xfrm>
        <a:graphic>
          <a:graphicData uri="http://schemas.openxmlformats.org/presentationml/2006/ole">
            <mc:AlternateContent xmlns:mc="http://schemas.openxmlformats.org/markup-compatibility/2006">
              <mc:Choice xmlns:v="urn:schemas-microsoft-com:vml" Requires="v">
                <p:oleObj spid="_x0000_s611550" name="Equation" r:id="rId7" imgW="3149600" imgH="495300" progId="Equation.3">
                  <p:embed/>
                </p:oleObj>
              </mc:Choice>
              <mc:Fallback>
                <p:oleObj name="Equation" r:id="rId7" imgW="3149600" imgH="495300" progId="Equation.3">
                  <p:embed/>
                  <p:pic>
                    <p:nvPicPr>
                      <p:cNvPr id="0" name=""/>
                      <p:cNvPicPr/>
                      <p:nvPr/>
                    </p:nvPicPr>
                    <p:blipFill>
                      <a:blip r:embed="rId8"/>
                      <a:stretch>
                        <a:fillRect/>
                      </a:stretch>
                    </p:blipFill>
                    <p:spPr>
                      <a:xfrm>
                        <a:off x="1677176" y="4783559"/>
                        <a:ext cx="8070850" cy="1268413"/>
                      </a:xfrm>
                      <a:prstGeom prst="rect">
                        <a:avLst/>
                      </a:prstGeom>
                    </p:spPr>
                  </p:pic>
                </p:oleObj>
              </mc:Fallback>
            </mc:AlternateContent>
          </a:graphicData>
        </a:graphic>
      </p:graphicFrame>
      <p:sp>
        <p:nvSpPr>
          <p:cNvPr id="14" name="Rectangle 13"/>
          <p:cNvSpPr/>
          <p:nvPr/>
        </p:nvSpPr>
        <p:spPr>
          <a:xfrm>
            <a:off x="391630" y="1081547"/>
            <a:ext cx="2454518" cy="461665"/>
          </a:xfrm>
          <a:prstGeom prst="rect">
            <a:avLst/>
          </a:prstGeom>
        </p:spPr>
        <p:txBody>
          <a:bodyPr wrap="none">
            <a:spAutoFit/>
          </a:bodyPr>
          <a:lstStyle/>
          <a:p>
            <a:pPr marL="0" indent="0">
              <a:buNone/>
            </a:pPr>
            <a:r>
              <a:rPr lang="en-US" sz="2400" dirty="0"/>
              <a:t>For a 2x2 matrix</a:t>
            </a:r>
          </a:p>
        </p:txBody>
      </p:sp>
      <p:sp>
        <p:nvSpPr>
          <p:cNvPr id="15" name="Rectangle 14"/>
          <p:cNvSpPr/>
          <p:nvPr/>
        </p:nvSpPr>
        <p:spPr>
          <a:xfrm>
            <a:off x="436444" y="2575689"/>
            <a:ext cx="2434831" cy="461665"/>
          </a:xfrm>
          <a:prstGeom prst="rect">
            <a:avLst/>
          </a:prstGeom>
        </p:spPr>
        <p:txBody>
          <a:bodyPr wrap="none">
            <a:spAutoFit/>
          </a:bodyPr>
          <a:lstStyle/>
          <a:p>
            <a:pPr marL="0" indent="0">
              <a:buNone/>
            </a:pPr>
            <a:r>
              <a:rPr lang="en-US" sz="2400" dirty="0"/>
              <a:t>Its determinant:</a:t>
            </a:r>
          </a:p>
        </p:txBody>
      </p:sp>
      <p:sp>
        <p:nvSpPr>
          <p:cNvPr id="17" name="Rectangle 16"/>
          <p:cNvSpPr/>
          <p:nvPr/>
        </p:nvSpPr>
        <p:spPr>
          <a:xfrm>
            <a:off x="322575" y="5168487"/>
            <a:ext cx="1282172" cy="461665"/>
          </a:xfrm>
          <a:prstGeom prst="rect">
            <a:avLst/>
          </a:prstGeom>
        </p:spPr>
        <p:txBody>
          <a:bodyPr wrap="none">
            <a:spAutoFit/>
          </a:bodyPr>
          <a:lstStyle/>
          <a:p>
            <a:pPr marL="0" indent="0">
              <a:buNone/>
            </a:pPr>
            <a:r>
              <a:rPr lang="en-US" sz="2400" dirty="0"/>
              <a:t>Inverse:</a:t>
            </a:r>
          </a:p>
        </p:txBody>
      </p:sp>
      <p:sp>
        <p:nvSpPr>
          <p:cNvPr id="10" name="Title 1"/>
          <p:cNvSpPr txBox="1">
            <a:spLocks/>
          </p:cNvSpPr>
          <p:nvPr/>
        </p:nvSpPr>
        <p:spPr>
          <a:xfrm>
            <a:off x="495300" y="6882"/>
            <a:ext cx="8915400" cy="60271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a:t>Inverse of a 2x2 matrix</a:t>
            </a:r>
          </a:p>
        </p:txBody>
      </p:sp>
      <p:sp>
        <p:nvSpPr>
          <p:cNvPr id="9" name="Rectangle 8"/>
          <p:cNvSpPr/>
          <p:nvPr/>
        </p:nvSpPr>
        <p:spPr>
          <a:xfrm>
            <a:off x="3674810" y="6396335"/>
            <a:ext cx="2223385" cy="461665"/>
          </a:xfrm>
          <a:prstGeom prst="rect">
            <a:avLst/>
          </a:prstGeom>
        </p:spPr>
        <p:txBody>
          <a:bodyPr wrap="none">
            <a:spAutoFit/>
          </a:bodyPr>
          <a:lstStyle/>
          <a:p>
            <a:r>
              <a:rPr lang="en-US" sz="2400" dirty="0" smtClean="0">
                <a:solidFill>
                  <a:srgbClr val="FF0000"/>
                </a:solidFill>
              </a:rPr>
              <a:t>Matlab:  </a:t>
            </a:r>
            <a:r>
              <a:rPr lang="en-US" sz="2400" dirty="0" err="1" smtClean="0">
                <a:solidFill>
                  <a:srgbClr val="FF0000"/>
                </a:solidFill>
              </a:rPr>
              <a:t>inv</a:t>
            </a:r>
            <a:r>
              <a:rPr lang="en-US" sz="2400" dirty="0" smtClean="0">
                <a:solidFill>
                  <a:srgbClr val="FF0000"/>
                </a:solidFill>
              </a:rPr>
              <a:t>(A)</a:t>
            </a:r>
            <a:endParaRPr lang="en-US" sz="2400" dirty="0">
              <a:solidFill>
                <a:srgbClr val="FF0000"/>
              </a:solidFill>
            </a:endParaRPr>
          </a:p>
        </p:txBody>
      </p:sp>
      <p:sp>
        <p:nvSpPr>
          <p:cNvPr id="11" name="Rectangle 10"/>
          <p:cNvSpPr/>
          <p:nvPr/>
        </p:nvSpPr>
        <p:spPr>
          <a:xfrm>
            <a:off x="3729303" y="3853513"/>
            <a:ext cx="2278088" cy="461665"/>
          </a:xfrm>
          <a:prstGeom prst="rect">
            <a:avLst/>
          </a:prstGeom>
        </p:spPr>
        <p:txBody>
          <a:bodyPr wrap="none">
            <a:spAutoFit/>
          </a:bodyPr>
          <a:lstStyle/>
          <a:p>
            <a:r>
              <a:rPr lang="en-US" sz="2400" dirty="0" smtClean="0">
                <a:solidFill>
                  <a:srgbClr val="FF0000"/>
                </a:solidFill>
              </a:rPr>
              <a:t>Matlab:  </a:t>
            </a:r>
            <a:r>
              <a:rPr lang="en-US" sz="2400" dirty="0" err="1" smtClean="0">
                <a:solidFill>
                  <a:srgbClr val="FF0000"/>
                </a:solidFill>
              </a:rPr>
              <a:t>det</a:t>
            </a:r>
            <a:r>
              <a:rPr lang="en-US" sz="2400" dirty="0" smtClean="0">
                <a:solidFill>
                  <a:srgbClr val="FF0000"/>
                </a:solidFill>
              </a:rPr>
              <a:t>(A)</a:t>
            </a:r>
            <a:endParaRPr lang="en-US" sz="2400" dirty="0">
              <a:solidFill>
                <a:srgbClr val="FF0000"/>
              </a:solidFill>
            </a:endParaRPr>
          </a:p>
        </p:txBody>
      </p:sp>
    </p:spTree>
    <p:extLst>
      <p:ext uri="{BB962C8B-B14F-4D97-AF65-F5344CB8AC3E}">
        <p14:creationId xmlns:p14="http://schemas.microsoft.com/office/powerpoint/2010/main" val="1922990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9" grpId="0"/>
      <p:bldP spid="11"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474134"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t>For loop and if statement</a:t>
            </a:r>
            <a:endParaRPr lang="en-US" sz="3600" b="1" dirty="0"/>
          </a:p>
        </p:txBody>
      </p:sp>
      <p:pic>
        <p:nvPicPr>
          <p:cNvPr id="6" name="Picture 5" descr="Screen Shot 2017-02-07 at 12.36.1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716" y="970844"/>
            <a:ext cx="4533900" cy="965200"/>
          </a:xfrm>
          <a:prstGeom prst="rect">
            <a:avLst/>
          </a:prstGeom>
        </p:spPr>
      </p:pic>
      <p:pic>
        <p:nvPicPr>
          <p:cNvPr id="9" name="Picture 8" descr="Screen Shot 2017-02-07 at 12.38.4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589" y="3335338"/>
            <a:ext cx="6324600" cy="1092200"/>
          </a:xfrm>
          <a:prstGeom prst="rect">
            <a:avLst/>
          </a:prstGeom>
        </p:spPr>
      </p:pic>
      <p:pic>
        <p:nvPicPr>
          <p:cNvPr id="10" name="Picture 9" descr="Screen Shot 2017-02-07 at 12.39.2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84355" y="3597099"/>
            <a:ext cx="660400" cy="1104900"/>
          </a:xfrm>
          <a:prstGeom prst="rect">
            <a:avLst/>
          </a:prstGeom>
        </p:spPr>
      </p:pic>
      <p:pic>
        <p:nvPicPr>
          <p:cNvPr id="11" name="Picture 10" descr="Screen Shot 2017-02-07 at 12.39.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26122" y="895350"/>
            <a:ext cx="1092200" cy="2019300"/>
          </a:xfrm>
          <a:prstGeom prst="rect">
            <a:avLst/>
          </a:prstGeom>
        </p:spPr>
      </p:pic>
      <p:sp>
        <p:nvSpPr>
          <p:cNvPr id="12" name="Rectangle 11"/>
          <p:cNvSpPr/>
          <p:nvPr/>
        </p:nvSpPr>
        <p:spPr>
          <a:xfrm>
            <a:off x="7231443" y="1666291"/>
            <a:ext cx="1256925" cy="461665"/>
          </a:xfrm>
          <a:prstGeom prst="rect">
            <a:avLst/>
          </a:prstGeom>
        </p:spPr>
        <p:txBody>
          <a:bodyPr wrap="none">
            <a:spAutoFit/>
          </a:bodyPr>
          <a:lstStyle/>
          <a:p>
            <a:r>
              <a:rPr lang="en-US" sz="2400" dirty="0" smtClean="0">
                <a:solidFill>
                  <a:srgbClr val="FF0000"/>
                </a:solidFill>
              </a:rPr>
              <a:t>Output:</a:t>
            </a:r>
            <a:endParaRPr lang="en-US" sz="2400" dirty="0">
              <a:solidFill>
                <a:srgbClr val="FF0000"/>
              </a:solidFill>
            </a:endParaRPr>
          </a:p>
        </p:txBody>
      </p:sp>
      <p:sp>
        <p:nvSpPr>
          <p:cNvPr id="13" name="Rectangle 12"/>
          <p:cNvSpPr/>
          <p:nvPr/>
        </p:nvSpPr>
        <p:spPr>
          <a:xfrm>
            <a:off x="7313288" y="4005913"/>
            <a:ext cx="1256925" cy="461665"/>
          </a:xfrm>
          <a:prstGeom prst="rect">
            <a:avLst/>
          </a:prstGeom>
        </p:spPr>
        <p:txBody>
          <a:bodyPr wrap="none">
            <a:spAutoFit/>
          </a:bodyPr>
          <a:lstStyle/>
          <a:p>
            <a:r>
              <a:rPr lang="en-US" sz="2400" dirty="0" smtClean="0">
                <a:solidFill>
                  <a:srgbClr val="FF0000"/>
                </a:solidFill>
              </a:rPr>
              <a:t>Output:</a:t>
            </a:r>
            <a:endParaRPr lang="en-US" sz="2400" dirty="0">
              <a:solidFill>
                <a:srgbClr val="FF0000"/>
              </a:solidFill>
            </a:endParaRPr>
          </a:p>
        </p:txBody>
      </p:sp>
      <p:sp>
        <p:nvSpPr>
          <p:cNvPr id="14" name="Rectangle 13"/>
          <p:cNvSpPr/>
          <p:nvPr/>
        </p:nvSpPr>
        <p:spPr>
          <a:xfrm>
            <a:off x="7285066" y="5431135"/>
            <a:ext cx="1256925" cy="461665"/>
          </a:xfrm>
          <a:prstGeom prst="rect">
            <a:avLst/>
          </a:prstGeom>
        </p:spPr>
        <p:txBody>
          <a:bodyPr wrap="none">
            <a:spAutoFit/>
          </a:bodyPr>
          <a:lstStyle/>
          <a:p>
            <a:r>
              <a:rPr lang="en-US" sz="2400" dirty="0" smtClean="0">
                <a:solidFill>
                  <a:srgbClr val="FF0000"/>
                </a:solidFill>
              </a:rPr>
              <a:t>Output:</a:t>
            </a:r>
            <a:endParaRPr lang="en-US" sz="2400" dirty="0">
              <a:solidFill>
                <a:srgbClr val="FF0000"/>
              </a:solidFill>
            </a:endParaRPr>
          </a:p>
        </p:txBody>
      </p:sp>
      <p:pic>
        <p:nvPicPr>
          <p:cNvPr id="15" name="Picture 14" descr="Screen Shot 2017-02-07 at 12.41.15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455" y="4793544"/>
            <a:ext cx="5156200" cy="1701800"/>
          </a:xfrm>
          <a:prstGeom prst="rect">
            <a:avLst/>
          </a:prstGeom>
        </p:spPr>
      </p:pic>
      <p:pic>
        <p:nvPicPr>
          <p:cNvPr id="16" name="Picture 15" descr="Screen Shot 2017-02-07 at 12.42.42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10500" y="5926666"/>
            <a:ext cx="2095500" cy="254000"/>
          </a:xfrm>
          <a:prstGeom prst="rect">
            <a:avLst/>
          </a:prstGeom>
        </p:spPr>
      </p:pic>
    </p:spTree>
    <p:extLst>
      <p:ext uri="{BB962C8B-B14F-4D97-AF65-F5344CB8AC3E}">
        <p14:creationId xmlns:p14="http://schemas.microsoft.com/office/powerpoint/2010/main" val="18932987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653" y="684389"/>
            <a:ext cx="8970433" cy="1813278"/>
          </a:xfrm>
        </p:spPr>
        <p:txBody>
          <a:bodyPr>
            <a:noAutofit/>
          </a:bodyPr>
          <a:lstStyle/>
          <a:p>
            <a:pPr marL="0" indent="0">
              <a:buNone/>
              <a:defRPr/>
            </a:pPr>
            <a:r>
              <a:rPr lang="en-US" sz="2000" dirty="0" smtClean="0">
                <a:latin typeface="Lucida Sans" pitchFamily="34" charset="0"/>
              </a:rPr>
              <a:t>When you have a group of commands that are expected to be executed repeatedly it is convenient to save them in a file.</a:t>
            </a:r>
          </a:p>
          <a:p>
            <a:pPr marL="0" indent="0">
              <a:buNone/>
              <a:defRPr/>
            </a:pPr>
            <a:r>
              <a:rPr lang="en-US" sz="2000" dirty="0" smtClean="0">
                <a:solidFill>
                  <a:srgbClr val="FFC000"/>
                </a:solidFill>
                <a:latin typeface="Lucida Sans" pitchFamily="34" charset="0"/>
              </a:rPr>
              <a:t>  </a:t>
            </a:r>
            <a:endParaRPr lang="en-US" sz="2000" i="1" dirty="0" smtClean="0">
              <a:solidFill>
                <a:srgbClr val="93A299"/>
              </a:solidFill>
              <a:latin typeface="Lucida Sans" pitchFamily="34" charset="0"/>
            </a:endParaRPr>
          </a:p>
          <a:p>
            <a:pPr marL="0" indent="0">
              <a:buNone/>
              <a:defRPr/>
            </a:pPr>
            <a:r>
              <a:rPr lang="en-US" sz="2000" dirty="0" smtClean="0">
                <a:latin typeface="Lucida Sans" pitchFamily="34" charset="0"/>
              </a:rPr>
              <a:t>Here we save previous example as </a:t>
            </a:r>
            <a:r>
              <a:rPr lang="en-US" sz="2000" dirty="0" err="1" smtClean="0">
                <a:latin typeface="Lucida Sans" pitchFamily="34" charset="0"/>
              </a:rPr>
              <a:t>forif.m</a:t>
            </a:r>
            <a:r>
              <a:rPr lang="en-US" sz="2000" dirty="0" smtClean="0">
                <a:latin typeface="Lucida Sans" pitchFamily="34" charset="0"/>
              </a:rPr>
              <a:t>.  </a:t>
            </a:r>
          </a:p>
          <a:p>
            <a:pPr marL="0" indent="0">
              <a:buNone/>
              <a:defRPr/>
            </a:pPr>
            <a:r>
              <a:rPr lang="en-US" sz="2000" dirty="0" smtClean="0">
                <a:latin typeface="Lucida Sans" pitchFamily="34" charset="0"/>
              </a:rPr>
              <a:t>A script shares the same scope with that which it operates.</a:t>
            </a:r>
            <a:endParaRPr lang="en-US" sz="2000" dirty="0"/>
          </a:p>
        </p:txBody>
      </p:sp>
      <p:sp>
        <p:nvSpPr>
          <p:cNvPr id="7" name="Title 1"/>
          <p:cNvSpPr txBox="1">
            <a:spLocks/>
          </p:cNvSpPr>
          <p:nvPr/>
        </p:nvSpPr>
        <p:spPr>
          <a:xfrm>
            <a:off x="474134"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t>Script m-file </a:t>
            </a:r>
          </a:p>
        </p:txBody>
      </p:sp>
      <p:pic>
        <p:nvPicPr>
          <p:cNvPr id="3" name="Picture 2" descr="Screen Shot 2017-02-07 at 12.44.3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555" y="2630536"/>
            <a:ext cx="9002889" cy="3973464"/>
          </a:xfrm>
          <a:prstGeom prst="rect">
            <a:avLst/>
          </a:prstGeom>
        </p:spPr>
      </p:pic>
    </p:spTree>
    <p:extLst>
      <p:ext uri="{BB962C8B-B14F-4D97-AF65-F5344CB8AC3E}">
        <p14:creationId xmlns:p14="http://schemas.microsoft.com/office/powerpoint/2010/main" val="178916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Screen Shot 2017-02-10 at 1.09.4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178" y="2230024"/>
            <a:ext cx="4851400" cy="2489200"/>
          </a:xfrm>
          <a:prstGeom prst="rect">
            <a:avLst/>
          </a:prstGeom>
        </p:spPr>
      </p:pic>
      <p:sp>
        <p:nvSpPr>
          <p:cNvPr id="2" name="Content Placeholder 1"/>
          <p:cNvSpPr>
            <a:spLocks noGrp="1"/>
          </p:cNvSpPr>
          <p:nvPr>
            <p:ph idx="1"/>
          </p:nvPr>
        </p:nvSpPr>
        <p:spPr>
          <a:xfrm>
            <a:off x="427324" y="692151"/>
            <a:ext cx="8915400" cy="1940278"/>
          </a:xfrm>
        </p:spPr>
        <p:txBody>
          <a:bodyPr>
            <a:noAutofit/>
          </a:bodyPr>
          <a:lstStyle/>
          <a:p>
            <a:pPr>
              <a:lnSpc>
                <a:spcPct val="90000"/>
              </a:lnSpc>
              <a:defRPr/>
            </a:pPr>
            <a:r>
              <a:rPr lang="en-US" sz="2000" dirty="0" smtClean="0">
                <a:latin typeface="Arial"/>
                <a:cs typeface="Arial"/>
              </a:rPr>
              <a:t>Can build function in Matlab</a:t>
            </a:r>
          </a:p>
          <a:p>
            <a:pPr>
              <a:lnSpc>
                <a:spcPct val="90000"/>
              </a:lnSpc>
              <a:defRPr/>
            </a:pPr>
            <a:r>
              <a:rPr lang="en-US" sz="2000" dirty="0" smtClean="0">
                <a:latin typeface="Arial"/>
                <a:cs typeface="Arial"/>
              </a:rPr>
              <a:t>Recommendation you save function in file with filename </a:t>
            </a:r>
            <a:r>
              <a:rPr lang="en-US" sz="2000" dirty="0">
                <a:latin typeface="Arial"/>
                <a:cs typeface="Arial"/>
              </a:rPr>
              <a:t>same as function name</a:t>
            </a:r>
          </a:p>
          <a:p>
            <a:pPr>
              <a:lnSpc>
                <a:spcPct val="90000"/>
              </a:lnSpc>
              <a:defRPr/>
            </a:pPr>
            <a:r>
              <a:rPr lang="en-US" sz="2000" dirty="0">
                <a:latin typeface="Arial"/>
                <a:cs typeface="Arial"/>
              </a:rPr>
              <a:t>It </a:t>
            </a:r>
            <a:r>
              <a:rPr lang="en-US" sz="2000" dirty="0" smtClean="0">
                <a:latin typeface="Arial"/>
                <a:cs typeface="Arial"/>
              </a:rPr>
              <a:t>can then be </a:t>
            </a:r>
            <a:r>
              <a:rPr lang="en-US" sz="2000" dirty="0">
                <a:latin typeface="Arial"/>
                <a:cs typeface="Arial"/>
              </a:rPr>
              <a:t>called from a script, another function, or on command line:</a:t>
            </a:r>
          </a:p>
          <a:p>
            <a:endParaRPr lang="en-US" sz="2000" dirty="0">
              <a:latin typeface="Arial"/>
              <a:cs typeface="Arial"/>
            </a:endParaRPr>
          </a:p>
        </p:txBody>
      </p:sp>
      <p:sp>
        <p:nvSpPr>
          <p:cNvPr id="7" name="Title 1"/>
          <p:cNvSpPr txBox="1">
            <a:spLocks/>
          </p:cNvSpPr>
          <p:nvPr/>
        </p:nvSpPr>
        <p:spPr>
          <a:xfrm>
            <a:off x="474134"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t>Function m-files</a:t>
            </a:r>
          </a:p>
        </p:txBody>
      </p:sp>
      <p:pic>
        <p:nvPicPr>
          <p:cNvPr id="5" name="Picture 4"/>
          <p:cNvPicPr>
            <a:picLocks noChangeAspect="1"/>
          </p:cNvPicPr>
          <p:nvPr/>
        </p:nvPicPr>
        <p:blipFill>
          <a:blip r:embed="rId3"/>
          <a:stretch>
            <a:fillRect/>
          </a:stretch>
        </p:blipFill>
        <p:spPr>
          <a:xfrm>
            <a:off x="2324862" y="4217977"/>
            <a:ext cx="3255807" cy="2519820"/>
          </a:xfrm>
          <a:prstGeom prst="rect">
            <a:avLst/>
          </a:prstGeom>
        </p:spPr>
      </p:pic>
      <p:sp>
        <p:nvSpPr>
          <p:cNvPr id="6" name="Rectangle 5"/>
          <p:cNvSpPr/>
          <p:nvPr/>
        </p:nvSpPr>
        <p:spPr>
          <a:xfrm>
            <a:off x="289525" y="1878878"/>
            <a:ext cx="1724526" cy="369332"/>
          </a:xfrm>
          <a:prstGeom prst="rect">
            <a:avLst/>
          </a:prstGeom>
        </p:spPr>
        <p:txBody>
          <a:bodyPr wrap="none">
            <a:spAutoFit/>
          </a:bodyPr>
          <a:lstStyle/>
          <a:p>
            <a:r>
              <a:rPr lang="en-US" dirty="0" smtClean="0">
                <a:solidFill>
                  <a:srgbClr val="FF0000"/>
                </a:solidFill>
                <a:latin typeface="Arial"/>
                <a:cs typeface="Arial"/>
              </a:rPr>
              <a:t>Define function </a:t>
            </a:r>
            <a:endParaRPr lang="en-US" dirty="0">
              <a:solidFill>
                <a:srgbClr val="FF0000"/>
              </a:solidFill>
            </a:endParaRPr>
          </a:p>
        </p:txBody>
      </p:sp>
      <p:sp>
        <p:nvSpPr>
          <p:cNvPr id="9" name="Rectangle 8"/>
          <p:cNvSpPr/>
          <p:nvPr/>
        </p:nvSpPr>
        <p:spPr>
          <a:xfrm>
            <a:off x="5801060" y="2195133"/>
            <a:ext cx="2596346" cy="369332"/>
          </a:xfrm>
          <a:prstGeom prst="rect">
            <a:avLst/>
          </a:prstGeom>
        </p:spPr>
        <p:txBody>
          <a:bodyPr wrap="none">
            <a:spAutoFit/>
          </a:bodyPr>
          <a:lstStyle/>
          <a:p>
            <a:r>
              <a:rPr lang="en-US" dirty="0" smtClean="0">
                <a:solidFill>
                  <a:srgbClr val="FF0000"/>
                </a:solidFill>
                <a:latin typeface="Arial"/>
                <a:cs typeface="Arial"/>
              </a:rPr>
              <a:t>Call function from script </a:t>
            </a:r>
            <a:endParaRPr lang="en-US" dirty="0">
              <a:solidFill>
                <a:srgbClr val="FF0000"/>
              </a:solidFill>
            </a:endParaRPr>
          </a:p>
        </p:txBody>
      </p:sp>
      <p:sp>
        <p:nvSpPr>
          <p:cNvPr id="10" name="Rectangle 9"/>
          <p:cNvSpPr/>
          <p:nvPr/>
        </p:nvSpPr>
        <p:spPr>
          <a:xfrm>
            <a:off x="2926401" y="3863189"/>
            <a:ext cx="1519166" cy="369332"/>
          </a:xfrm>
          <a:prstGeom prst="rect">
            <a:avLst/>
          </a:prstGeom>
        </p:spPr>
        <p:txBody>
          <a:bodyPr wrap="none">
            <a:spAutoFit/>
          </a:bodyPr>
          <a:lstStyle/>
          <a:p>
            <a:r>
              <a:rPr lang="en-US" dirty="0" smtClean="0">
                <a:solidFill>
                  <a:srgbClr val="FF0000"/>
                </a:solidFill>
                <a:latin typeface="Arial"/>
                <a:cs typeface="Arial"/>
              </a:rPr>
              <a:t>Output figure</a:t>
            </a:r>
            <a:endParaRPr lang="en-US" dirty="0">
              <a:solidFill>
                <a:srgbClr val="FF0000"/>
              </a:solidFill>
            </a:endParaRPr>
          </a:p>
        </p:txBody>
      </p:sp>
      <p:pic>
        <p:nvPicPr>
          <p:cNvPr id="3" name="Picture 2" descr="Screen Shot 2017-02-10 at 1.07.1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0040" y="3076013"/>
            <a:ext cx="4051300" cy="3162300"/>
          </a:xfrm>
          <a:prstGeom prst="rect">
            <a:avLst/>
          </a:prstGeom>
        </p:spPr>
      </p:pic>
      <p:sp>
        <p:nvSpPr>
          <p:cNvPr id="12" name="TextBox 11"/>
          <p:cNvSpPr txBox="1"/>
          <p:nvPr/>
        </p:nvSpPr>
        <p:spPr>
          <a:xfrm>
            <a:off x="10407777" y="5255732"/>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1161394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6" grpId="0"/>
      <p:bldP spid="9" grpId="0"/>
      <p:bldP spid="1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720590"/>
            <a:ext cx="9906000" cy="5855188"/>
          </a:xfrm>
        </p:spPr>
        <p:txBody>
          <a:bodyPr>
            <a:noAutofit/>
          </a:bodyPr>
          <a:lstStyle/>
          <a:p>
            <a:pPr>
              <a:buFontTx/>
              <a:buNone/>
              <a:defRPr/>
            </a:pPr>
            <a:r>
              <a:rPr lang="en-US" sz="2000" i="1" dirty="0" smtClean="0">
                <a:solidFill>
                  <a:schemeClr val="tx1">
                    <a:lumMod val="75000"/>
                    <a:lumOff val="25000"/>
                  </a:schemeClr>
                </a:solidFill>
                <a:latin typeface="Arial"/>
                <a:cs typeface="Arial"/>
              </a:rPr>
              <a:t>magic</a:t>
            </a:r>
            <a:r>
              <a:rPr lang="en-US" sz="2000" i="1" dirty="0">
                <a:solidFill>
                  <a:schemeClr val="tx1">
                    <a:lumMod val="75000"/>
                    <a:lumOff val="25000"/>
                  </a:schemeClr>
                </a:solidFill>
                <a:latin typeface="Arial"/>
                <a:cs typeface="Arial"/>
              </a:rPr>
              <a:t>(n)      </a:t>
            </a:r>
            <a:r>
              <a:rPr lang="en-US" sz="2000" dirty="0">
                <a:solidFill>
                  <a:schemeClr val="tx1">
                    <a:lumMod val="75000"/>
                    <a:lumOff val="25000"/>
                  </a:schemeClr>
                </a:solidFill>
                <a:latin typeface="Arial"/>
                <a:cs typeface="Arial"/>
              </a:rPr>
              <a:t>% creates a special </a:t>
            </a:r>
            <a:r>
              <a:rPr lang="en-US" sz="2000" i="1" dirty="0">
                <a:solidFill>
                  <a:schemeClr val="tx1">
                    <a:lumMod val="75000"/>
                    <a:lumOff val="25000"/>
                  </a:schemeClr>
                </a:solidFill>
                <a:latin typeface="Arial"/>
                <a:cs typeface="Arial"/>
              </a:rPr>
              <a:t>n x n </a:t>
            </a:r>
            <a:r>
              <a:rPr lang="en-US" sz="2000" dirty="0">
                <a:solidFill>
                  <a:schemeClr val="tx1">
                    <a:lumMod val="75000"/>
                    <a:lumOff val="25000"/>
                  </a:schemeClr>
                </a:solidFill>
                <a:latin typeface="Arial"/>
                <a:cs typeface="Arial"/>
              </a:rPr>
              <a:t> matrix; handy for testing</a:t>
            </a:r>
          </a:p>
          <a:p>
            <a:pPr>
              <a:buNone/>
              <a:defRPr/>
            </a:pPr>
            <a:r>
              <a:rPr lang="en-US" sz="2000" dirty="0" smtClean="0">
                <a:solidFill>
                  <a:schemeClr val="tx1">
                    <a:lumMod val="75000"/>
                    <a:lumOff val="25000"/>
                  </a:schemeClr>
                </a:solidFill>
                <a:latin typeface="Arial"/>
                <a:cs typeface="Arial"/>
              </a:rPr>
              <a:t>zeros</a:t>
            </a:r>
            <a:r>
              <a:rPr lang="en-US" sz="2000" dirty="0">
                <a:solidFill>
                  <a:schemeClr val="tx1">
                    <a:lumMod val="75000"/>
                    <a:lumOff val="25000"/>
                  </a:schemeClr>
                </a:solidFill>
                <a:latin typeface="Arial"/>
                <a:cs typeface="Arial"/>
              </a:rPr>
              <a:t>(</a:t>
            </a:r>
            <a:r>
              <a:rPr lang="en-US" sz="2000" dirty="0" err="1">
                <a:solidFill>
                  <a:schemeClr val="tx1">
                    <a:lumMod val="75000"/>
                    <a:lumOff val="25000"/>
                  </a:schemeClr>
                </a:solidFill>
                <a:latin typeface="Arial"/>
                <a:cs typeface="Arial"/>
              </a:rPr>
              <a:t>n,m</a:t>
            </a:r>
            <a:r>
              <a:rPr lang="en-US" sz="2000" dirty="0">
                <a:solidFill>
                  <a:schemeClr val="tx1">
                    <a:lumMod val="75000"/>
                    <a:lumOff val="25000"/>
                  </a:schemeClr>
                </a:solidFill>
                <a:latin typeface="Arial"/>
                <a:cs typeface="Arial"/>
              </a:rPr>
              <a:t>)   % creates </a:t>
            </a:r>
            <a:r>
              <a:rPr lang="en-US" sz="2000" i="1" dirty="0">
                <a:solidFill>
                  <a:schemeClr val="tx1">
                    <a:lumMod val="75000"/>
                    <a:lumOff val="25000"/>
                  </a:schemeClr>
                </a:solidFill>
                <a:latin typeface="Arial"/>
                <a:cs typeface="Arial"/>
              </a:rPr>
              <a:t>n x m </a:t>
            </a:r>
            <a:r>
              <a:rPr lang="en-US" sz="2000" dirty="0">
                <a:solidFill>
                  <a:schemeClr val="tx1">
                    <a:lumMod val="75000"/>
                    <a:lumOff val="25000"/>
                  </a:schemeClr>
                </a:solidFill>
                <a:latin typeface="Arial"/>
                <a:cs typeface="Arial"/>
              </a:rPr>
              <a:t>matrix of </a:t>
            </a:r>
            <a:r>
              <a:rPr lang="en-US" sz="2000" i="1" dirty="0" smtClean="0">
                <a:solidFill>
                  <a:schemeClr val="tx1">
                    <a:lumMod val="75000"/>
                    <a:lumOff val="25000"/>
                  </a:schemeClr>
                </a:solidFill>
                <a:latin typeface="Arial"/>
                <a:cs typeface="Arial"/>
              </a:rPr>
              <a:t>zeros</a:t>
            </a:r>
            <a:r>
              <a:rPr lang="en-US" sz="2000" dirty="0" smtClean="0">
                <a:solidFill>
                  <a:schemeClr val="tx1">
                    <a:lumMod val="75000"/>
                    <a:lumOff val="25000"/>
                  </a:schemeClr>
                </a:solidFill>
                <a:latin typeface="Arial"/>
                <a:cs typeface="Arial"/>
              </a:rPr>
              <a:t> </a:t>
            </a:r>
            <a:r>
              <a:rPr lang="en-US" sz="2000" dirty="0">
                <a:solidFill>
                  <a:schemeClr val="tx1">
                    <a:lumMod val="75000"/>
                    <a:lumOff val="25000"/>
                  </a:schemeClr>
                </a:solidFill>
                <a:latin typeface="Arial"/>
                <a:cs typeface="Arial"/>
              </a:rPr>
              <a:t>(0</a:t>
            </a:r>
            <a:r>
              <a:rPr lang="en-US" sz="2000" dirty="0" smtClean="0">
                <a:solidFill>
                  <a:schemeClr val="tx1">
                    <a:lumMod val="75000"/>
                    <a:lumOff val="25000"/>
                  </a:schemeClr>
                </a:solidFill>
                <a:latin typeface="Arial"/>
                <a:cs typeface="Arial"/>
              </a:rPr>
              <a:t>)</a:t>
            </a:r>
          </a:p>
          <a:p>
            <a:pPr>
              <a:buNone/>
              <a:defRPr/>
            </a:pPr>
            <a:r>
              <a:rPr lang="en-US" sz="2000" dirty="0" smtClean="0">
                <a:solidFill>
                  <a:schemeClr val="tx1">
                    <a:lumMod val="75000"/>
                    <a:lumOff val="25000"/>
                  </a:schemeClr>
                </a:solidFill>
                <a:latin typeface="Arial"/>
                <a:cs typeface="Arial"/>
              </a:rPr>
              <a:t>ones</a:t>
            </a:r>
            <a:r>
              <a:rPr lang="en-US" sz="2000" dirty="0">
                <a:solidFill>
                  <a:schemeClr val="tx1">
                    <a:lumMod val="75000"/>
                    <a:lumOff val="25000"/>
                  </a:schemeClr>
                </a:solidFill>
                <a:latin typeface="Arial"/>
                <a:cs typeface="Arial"/>
              </a:rPr>
              <a:t>(</a:t>
            </a:r>
            <a:r>
              <a:rPr lang="en-US" sz="2000" dirty="0" err="1">
                <a:solidFill>
                  <a:schemeClr val="tx1">
                    <a:lumMod val="75000"/>
                    <a:lumOff val="25000"/>
                  </a:schemeClr>
                </a:solidFill>
                <a:latin typeface="Arial"/>
                <a:cs typeface="Arial"/>
              </a:rPr>
              <a:t>n,m</a:t>
            </a:r>
            <a:r>
              <a:rPr lang="en-US" sz="2000" dirty="0">
                <a:solidFill>
                  <a:schemeClr val="tx1">
                    <a:lumMod val="75000"/>
                    <a:lumOff val="25000"/>
                  </a:schemeClr>
                </a:solidFill>
                <a:latin typeface="Arial"/>
                <a:cs typeface="Arial"/>
              </a:rPr>
              <a:t>)    % creates </a:t>
            </a:r>
            <a:r>
              <a:rPr lang="en-US" sz="2000" i="1" dirty="0">
                <a:solidFill>
                  <a:schemeClr val="tx1">
                    <a:lumMod val="75000"/>
                    <a:lumOff val="25000"/>
                  </a:schemeClr>
                </a:solidFill>
                <a:latin typeface="Arial"/>
                <a:cs typeface="Arial"/>
              </a:rPr>
              <a:t>n x m</a:t>
            </a:r>
            <a:r>
              <a:rPr lang="en-US" sz="2000" dirty="0">
                <a:solidFill>
                  <a:schemeClr val="tx1">
                    <a:lumMod val="75000"/>
                    <a:lumOff val="25000"/>
                  </a:schemeClr>
                </a:solidFill>
                <a:latin typeface="Arial"/>
                <a:cs typeface="Arial"/>
              </a:rPr>
              <a:t> matrix of </a:t>
            </a:r>
            <a:r>
              <a:rPr lang="en-US" sz="2000" i="1" dirty="0">
                <a:solidFill>
                  <a:schemeClr val="tx1">
                    <a:lumMod val="75000"/>
                    <a:lumOff val="25000"/>
                  </a:schemeClr>
                </a:solidFill>
                <a:latin typeface="Arial"/>
                <a:cs typeface="Arial"/>
              </a:rPr>
              <a:t>ones</a:t>
            </a:r>
            <a:r>
              <a:rPr lang="en-US" sz="2000" dirty="0">
                <a:solidFill>
                  <a:schemeClr val="tx1">
                    <a:lumMod val="75000"/>
                    <a:lumOff val="25000"/>
                  </a:schemeClr>
                </a:solidFill>
                <a:latin typeface="Arial"/>
                <a:cs typeface="Arial"/>
              </a:rPr>
              <a:t> (1</a:t>
            </a:r>
            <a:r>
              <a:rPr lang="en-US" sz="2000" dirty="0" smtClean="0">
                <a:solidFill>
                  <a:schemeClr val="tx1">
                    <a:lumMod val="75000"/>
                    <a:lumOff val="25000"/>
                  </a:schemeClr>
                </a:solidFill>
                <a:latin typeface="Arial"/>
                <a:cs typeface="Arial"/>
              </a:rPr>
              <a:t>)</a:t>
            </a:r>
          </a:p>
          <a:p>
            <a:pPr>
              <a:buNone/>
              <a:defRPr/>
            </a:pPr>
            <a:r>
              <a:rPr lang="en-US" sz="2000" dirty="0" smtClean="0">
                <a:solidFill>
                  <a:schemeClr val="tx1">
                    <a:lumMod val="75000"/>
                    <a:lumOff val="25000"/>
                  </a:schemeClr>
                </a:solidFill>
                <a:latin typeface="Arial"/>
                <a:cs typeface="Arial"/>
              </a:rPr>
              <a:t>rand</a:t>
            </a:r>
            <a:r>
              <a:rPr lang="en-US" sz="2000" dirty="0">
                <a:solidFill>
                  <a:schemeClr val="tx1">
                    <a:lumMod val="75000"/>
                    <a:lumOff val="25000"/>
                  </a:schemeClr>
                </a:solidFill>
                <a:latin typeface="Arial"/>
                <a:cs typeface="Arial"/>
              </a:rPr>
              <a:t>(</a:t>
            </a:r>
            <a:r>
              <a:rPr lang="en-US" sz="2000" dirty="0" err="1">
                <a:solidFill>
                  <a:schemeClr val="tx1">
                    <a:lumMod val="75000"/>
                    <a:lumOff val="25000"/>
                  </a:schemeClr>
                </a:solidFill>
                <a:latin typeface="Arial"/>
                <a:cs typeface="Arial"/>
              </a:rPr>
              <a:t>n,m</a:t>
            </a:r>
            <a:r>
              <a:rPr lang="en-US" sz="2000" dirty="0">
                <a:solidFill>
                  <a:schemeClr val="tx1">
                    <a:lumMod val="75000"/>
                    <a:lumOff val="25000"/>
                  </a:schemeClr>
                </a:solidFill>
                <a:latin typeface="Arial"/>
                <a:cs typeface="Arial"/>
              </a:rPr>
              <a:t>)    % creates </a:t>
            </a:r>
            <a:r>
              <a:rPr lang="en-US" sz="2000" i="1" dirty="0">
                <a:solidFill>
                  <a:schemeClr val="tx1">
                    <a:lumMod val="75000"/>
                    <a:lumOff val="25000"/>
                  </a:schemeClr>
                </a:solidFill>
                <a:latin typeface="Arial"/>
                <a:cs typeface="Arial"/>
              </a:rPr>
              <a:t>n x m</a:t>
            </a:r>
            <a:r>
              <a:rPr lang="en-US" sz="2000" dirty="0">
                <a:solidFill>
                  <a:schemeClr val="tx1">
                    <a:lumMod val="75000"/>
                    <a:lumOff val="25000"/>
                  </a:schemeClr>
                </a:solidFill>
                <a:latin typeface="Arial"/>
                <a:cs typeface="Arial"/>
              </a:rPr>
              <a:t> matrix of random numbers</a:t>
            </a:r>
          </a:p>
          <a:p>
            <a:pPr>
              <a:buNone/>
              <a:defRPr/>
            </a:pPr>
            <a:r>
              <a:rPr lang="en-US" sz="2000" dirty="0" err="1" smtClean="0">
                <a:solidFill>
                  <a:schemeClr val="tx1">
                    <a:lumMod val="75000"/>
                    <a:lumOff val="25000"/>
                  </a:schemeClr>
                </a:solidFill>
                <a:latin typeface="Arial"/>
                <a:cs typeface="Arial"/>
              </a:rPr>
              <a:t>repmat</a:t>
            </a:r>
            <a:r>
              <a:rPr lang="en-US" sz="2000" dirty="0">
                <a:solidFill>
                  <a:schemeClr val="tx1">
                    <a:lumMod val="75000"/>
                    <a:lumOff val="25000"/>
                  </a:schemeClr>
                </a:solidFill>
                <a:latin typeface="Arial"/>
                <a:cs typeface="Arial"/>
              </a:rPr>
              <a:t>(</a:t>
            </a:r>
            <a:r>
              <a:rPr lang="en-US" sz="2000" dirty="0" err="1">
                <a:solidFill>
                  <a:schemeClr val="tx1">
                    <a:lumMod val="75000"/>
                    <a:lumOff val="25000"/>
                  </a:schemeClr>
                </a:solidFill>
                <a:latin typeface="Arial"/>
                <a:cs typeface="Arial"/>
              </a:rPr>
              <a:t>a,n,m</a:t>
            </a:r>
            <a:r>
              <a:rPr lang="en-US" sz="2000" i="1" dirty="0">
                <a:solidFill>
                  <a:schemeClr val="tx1">
                    <a:lumMod val="75000"/>
                    <a:lumOff val="25000"/>
                  </a:schemeClr>
                </a:solidFill>
                <a:latin typeface="Arial"/>
                <a:cs typeface="Arial"/>
              </a:rPr>
              <a:t>)    % </a:t>
            </a:r>
            <a:r>
              <a:rPr lang="en-US" sz="2000" dirty="0">
                <a:solidFill>
                  <a:schemeClr val="tx1">
                    <a:lumMod val="75000"/>
                    <a:lumOff val="25000"/>
                  </a:schemeClr>
                </a:solidFill>
                <a:latin typeface="Arial"/>
                <a:cs typeface="Arial"/>
              </a:rPr>
              <a:t>replicates </a:t>
            </a:r>
            <a:r>
              <a:rPr lang="en-US" sz="2000" i="1" dirty="0">
                <a:solidFill>
                  <a:schemeClr val="tx1">
                    <a:lumMod val="75000"/>
                    <a:lumOff val="25000"/>
                  </a:schemeClr>
                </a:solidFill>
                <a:latin typeface="Arial"/>
                <a:cs typeface="Arial"/>
              </a:rPr>
              <a:t>a</a:t>
            </a:r>
            <a:r>
              <a:rPr lang="en-US" sz="2000" dirty="0">
                <a:solidFill>
                  <a:schemeClr val="tx1">
                    <a:lumMod val="75000"/>
                    <a:lumOff val="25000"/>
                  </a:schemeClr>
                </a:solidFill>
                <a:latin typeface="Arial"/>
                <a:cs typeface="Arial"/>
              </a:rPr>
              <a:t> by </a:t>
            </a:r>
            <a:r>
              <a:rPr lang="en-US" sz="2000" i="1" dirty="0">
                <a:solidFill>
                  <a:schemeClr val="tx1">
                    <a:lumMod val="75000"/>
                    <a:lumOff val="25000"/>
                  </a:schemeClr>
                </a:solidFill>
                <a:latin typeface="Arial"/>
                <a:cs typeface="Arial"/>
              </a:rPr>
              <a:t>n</a:t>
            </a:r>
            <a:r>
              <a:rPr lang="en-US" sz="2000" dirty="0">
                <a:solidFill>
                  <a:schemeClr val="tx1">
                    <a:lumMod val="75000"/>
                    <a:lumOff val="25000"/>
                  </a:schemeClr>
                </a:solidFill>
                <a:latin typeface="Arial"/>
                <a:cs typeface="Arial"/>
              </a:rPr>
              <a:t> rows and </a:t>
            </a:r>
            <a:r>
              <a:rPr lang="en-US" sz="2000" i="1" dirty="0">
                <a:solidFill>
                  <a:schemeClr val="tx1">
                    <a:lumMod val="75000"/>
                    <a:lumOff val="25000"/>
                  </a:schemeClr>
                </a:solidFill>
                <a:latin typeface="Arial"/>
                <a:cs typeface="Arial"/>
              </a:rPr>
              <a:t>m</a:t>
            </a:r>
            <a:r>
              <a:rPr lang="en-US" sz="2000" dirty="0">
                <a:solidFill>
                  <a:schemeClr val="tx1">
                    <a:lumMod val="75000"/>
                    <a:lumOff val="25000"/>
                  </a:schemeClr>
                </a:solidFill>
                <a:latin typeface="Arial"/>
                <a:cs typeface="Arial"/>
              </a:rPr>
              <a:t> columns</a:t>
            </a:r>
          </a:p>
          <a:p>
            <a:pPr>
              <a:buNone/>
              <a:defRPr/>
            </a:pPr>
            <a:r>
              <a:rPr lang="en-US" sz="2000" dirty="0" err="1" smtClean="0">
                <a:solidFill>
                  <a:schemeClr val="tx1">
                    <a:lumMod val="75000"/>
                    <a:lumOff val="25000"/>
                  </a:schemeClr>
                </a:solidFill>
                <a:latin typeface="Arial"/>
                <a:cs typeface="Arial"/>
              </a:rPr>
              <a:t>diag</a:t>
            </a:r>
            <a:r>
              <a:rPr lang="en-US" sz="2000" dirty="0">
                <a:solidFill>
                  <a:schemeClr val="tx1">
                    <a:lumMod val="75000"/>
                    <a:lumOff val="25000"/>
                  </a:schemeClr>
                </a:solidFill>
                <a:latin typeface="Arial"/>
                <a:cs typeface="Arial"/>
              </a:rPr>
              <a:t>(M)        % extracts the diagonals of a matrix M</a:t>
            </a:r>
          </a:p>
          <a:p>
            <a:pPr>
              <a:buNone/>
              <a:defRPr/>
            </a:pPr>
            <a:r>
              <a:rPr lang="en-US" sz="2000" dirty="0" smtClean="0">
                <a:solidFill>
                  <a:schemeClr val="tx1">
                    <a:lumMod val="75000"/>
                    <a:lumOff val="25000"/>
                  </a:schemeClr>
                </a:solidFill>
                <a:latin typeface="Arial"/>
                <a:cs typeface="Arial"/>
              </a:rPr>
              <a:t>help </a:t>
            </a:r>
            <a:r>
              <a:rPr lang="en-US" sz="2000" dirty="0" err="1">
                <a:solidFill>
                  <a:schemeClr val="tx1">
                    <a:lumMod val="75000"/>
                    <a:lumOff val="25000"/>
                  </a:schemeClr>
                </a:solidFill>
                <a:latin typeface="Arial"/>
                <a:cs typeface="Arial"/>
              </a:rPr>
              <a:t>elmat</a:t>
            </a:r>
            <a:r>
              <a:rPr lang="en-US" sz="2000" dirty="0">
                <a:solidFill>
                  <a:schemeClr val="tx1">
                    <a:lumMod val="75000"/>
                    <a:lumOff val="25000"/>
                  </a:schemeClr>
                </a:solidFill>
                <a:latin typeface="Arial"/>
                <a:cs typeface="Arial"/>
              </a:rPr>
              <a:t>   % list all elementary matrix operations ( or </a:t>
            </a:r>
            <a:r>
              <a:rPr lang="en-US" sz="2000" i="1" dirty="0" err="1">
                <a:solidFill>
                  <a:schemeClr val="tx1">
                    <a:lumMod val="75000"/>
                    <a:lumOff val="25000"/>
                  </a:schemeClr>
                </a:solidFill>
                <a:latin typeface="Arial"/>
                <a:cs typeface="Arial"/>
              </a:rPr>
              <a:t>elfun</a:t>
            </a:r>
            <a:r>
              <a:rPr lang="en-US" sz="2000" dirty="0">
                <a:solidFill>
                  <a:schemeClr val="tx1">
                    <a:lumMod val="75000"/>
                    <a:lumOff val="25000"/>
                  </a:schemeClr>
                </a:solidFill>
                <a:latin typeface="Arial"/>
                <a:cs typeface="Arial"/>
              </a:rPr>
              <a:t>)</a:t>
            </a:r>
          </a:p>
          <a:p>
            <a:pPr>
              <a:buFontTx/>
              <a:buNone/>
              <a:defRPr/>
            </a:pPr>
            <a:r>
              <a:rPr lang="en-US" sz="2000" dirty="0" smtClean="0">
                <a:solidFill>
                  <a:schemeClr val="tx1">
                    <a:lumMod val="75000"/>
                    <a:lumOff val="25000"/>
                  </a:schemeClr>
                </a:solidFill>
                <a:latin typeface="Arial"/>
                <a:cs typeface="Arial"/>
              </a:rPr>
              <a:t>abs</a:t>
            </a:r>
            <a:r>
              <a:rPr lang="en-US" sz="2000" dirty="0">
                <a:solidFill>
                  <a:schemeClr val="tx1">
                    <a:lumMod val="75000"/>
                    <a:lumOff val="25000"/>
                  </a:schemeClr>
                </a:solidFill>
                <a:latin typeface="Arial"/>
                <a:cs typeface="Arial"/>
              </a:rPr>
              <a:t>(x);        % absolute value of </a:t>
            </a:r>
            <a:r>
              <a:rPr lang="en-US" sz="2000" i="1" dirty="0">
                <a:solidFill>
                  <a:schemeClr val="tx1">
                    <a:lumMod val="75000"/>
                    <a:lumOff val="25000"/>
                  </a:schemeClr>
                </a:solidFill>
                <a:latin typeface="Arial"/>
                <a:cs typeface="Arial"/>
              </a:rPr>
              <a:t>x </a:t>
            </a:r>
          </a:p>
          <a:p>
            <a:pPr>
              <a:buFontTx/>
              <a:buNone/>
              <a:defRPr/>
            </a:pPr>
            <a:r>
              <a:rPr lang="en-US" sz="2000" dirty="0" err="1" smtClean="0">
                <a:solidFill>
                  <a:schemeClr val="tx1">
                    <a:lumMod val="75000"/>
                    <a:lumOff val="25000"/>
                  </a:schemeClr>
                </a:solidFill>
                <a:latin typeface="Arial"/>
                <a:cs typeface="Arial"/>
              </a:rPr>
              <a:t>exp</a:t>
            </a:r>
            <a:r>
              <a:rPr lang="en-US" sz="2000" dirty="0">
                <a:solidFill>
                  <a:schemeClr val="tx1">
                    <a:lumMod val="75000"/>
                    <a:lumOff val="25000"/>
                  </a:schemeClr>
                </a:solidFill>
                <a:latin typeface="Arial"/>
                <a:cs typeface="Arial"/>
              </a:rPr>
              <a:t>(x);        % </a:t>
            </a:r>
            <a:r>
              <a:rPr lang="en-US" sz="2000" i="1" dirty="0">
                <a:solidFill>
                  <a:schemeClr val="tx1">
                    <a:lumMod val="75000"/>
                    <a:lumOff val="25000"/>
                  </a:schemeClr>
                </a:solidFill>
                <a:latin typeface="Arial"/>
                <a:cs typeface="Arial"/>
              </a:rPr>
              <a:t>e </a:t>
            </a:r>
            <a:r>
              <a:rPr lang="en-US" sz="2000" dirty="0">
                <a:solidFill>
                  <a:schemeClr val="tx1">
                    <a:lumMod val="75000"/>
                    <a:lumOff val="25000"/>
                  </a:schemeClr>
                </a:solidFill>
                <a:latin typeface="Arial"/>
                <a:cs typeface="Arial"/>
              </a:rPr>
              <a:t>to the x-</a:t>
            </a:r>
            <a:r>
              <a:rPr lang="en-US" sz="2000" dirty="0" err="1">
                <a:solidFill>
                  <a:schemeClr val="tx1">
                    <a:lumMod val="75000"/>
                    <a:lumOff val="25000"/>
                  </a:schemeClr>
                </a:solidFill>
                <a:latin typeface="Arial"/>
                <a:cs typeface="Arial"/>
              </a:rPr>
              <a:t>th</a:t>
            </a:r>
            <a:r>
              <a:rPr lang="en-US" sz="2000" dirty="0">
                <a:solidFill>
                  <a:schemeClr val="tx1">
                    <a:lumMod val="75000"/>
                    <a:lumOff val="25000"/>
                  </a:schemeClr>
                </a:solidFill>
                <a:latin typeface="Arial"/>
                <a:cs typeface="Arial"/>
              </a:rPr>
              <a:t> power </a:t>
            </a:r>
          </a:p>
          <a:p>
            <a:pPr>
              <a:buFontTx/>
              <a:buNone/>
              <a:defRPr/>
            </a:pPr>
            <a:r>
              <a:rPr lang="en-US" sz="2000" dirty="0" smtClean="0">
                <a:solidFill>
                  <a:schemeClr val="tx1">
                    <a:lumMod val="75000"/>
                    <a:lumOff val="25000"/>
                  </a:schemeClr>
                </a:solidFill>
                <a:latin typeface="Arial"/>
                <a:cs typeface="Arial"/>
              </a:rPr>
              <a:t>fix</a:t>
            </a:r>
            <a:r>
              <a:rPr lang="en-US" sz="2000" dirty="0">
                <a:solidFill>
                  <a:schemeClr val="tx1">
                    <a:lumMod val="75000"/>
                    <a:lumOff val="25000"/>
                  </a:schemeClr>
                </a:solidFill>
                <a:latin typeface="Arial"/>
                <a:cs typeface="Arial"/>
              </a:rPr>
              <a:t>(x);          % rounds x to integer towards 0 </a:t>
            </a:r>
          </a:p>
          <a:p>
            <a:pPr>
              <a:buFontTx/>
              <a:buNone/>
              <a:defRPr/>
            </a:pPr>
            <a:r>
              <a:rPr lang="en-US" sz="2000" dirty="0" smtClean="0">
                <a:solidFill>
                  <a:schemeClr val="tx1">
                    <a:lumMod val="75000"/>
                    <a:lumOff val="25000"/>
                  </a:schemeClr>
                </a:solidFill>
                <a:latin typeface="Arial"/>
                <a:cs typeface="Arial"/>
              </a:rPr>
              <a:t>log10</a:t>
            </a:r>
            <a:r>
              <a:rPr lang="en-US" sz="2000" dirty="0">
                <a:solidFill>
                  <a:schemeClr val="tx1">
                    <a:lumMod val="75000"/>
                    <a:lumOff val="25000"/>
                  </a:schemeClr>
                </a:solidFill>
                <a:latin typeface="Arial"/>
                <a:cs typeface="Arial"/>
              </a:rPr>
              <a:t>(x);     % common logarithm of x to the base 10 </a:t>
            </a:r>
          </a:p>
          <a:p>
            <a:pPr>
              <a:buFontTx/>
              <a:buNone/>
              <a:defRPr/>
            </a:pPr>
            <a:r>
              <a:rPr lang="en-US" sz="2000" dirty="0" smtClean="0">
                <a:solidFill>
                  <a:schemeClr val="tx1">
                    <a:lumMod val="75000"/>
                    <a:lumOff val="25000"/>
                  </a:schemeClr>
                </a:solidFill>
                <a:latin typeface="Arial"/>
                <a:cs typeface="Arial"/>
              </a:rPr>
              <a:t>rem</a:t>
            </a:r>
            <a:r>
              <a:rPr lang="en-US" sz="2000" dirty="0">
                <a:solidFill>
                  <a:schemeClr val="tx1">
                    <a:lumMod val="75000"/>
                    <a:lumOff val="25000"/>
                  </a:schemeClr>
                </a:solidFill>
                <a:latin typeface="Arial"/>
                <a:cs typeface="Arial"/>
              </a:rPr>
              <a:t>(</a:t>
            </a:r>
            <a:r>
              <a:rPr lang="en-US" sz="2000" dirty="0" err="1">
                <a:solidFill>
                  <a:schemeClr val="tx1">
                    <a:lumMod val="75000"/>
                    <a:lumOff val="25000"/>
                  </a:schemeClr>
                </a:solidFill>
                <a:latin typeface="Arial"/>
                <a:cs typeface="Arial"/>
              </a:rPr>
              <a:t>x,y</a:t>
            </a:r>
            <a:r>
              <a:rPr lang="en-US" sz="2000" dirty="0">
                <a:solidFill>
                  <a:schemeClr val="tx1">
                    <a:lumMod val="75000"/>
                    <a:lumOff val="25000"/>
                  </a:schemeClr>
                </a:solidFill>
                <a:latin typeface="Arial"/>
                <a:cs typeface="Arial"/>
              </a:rPr>
              <a:t>);     % remainder of x/</a:t>
            </a:r>
            <a:r>
              <a:rPr lang="en-US" sz="2000" dirty="0" smtClean="0">
                <a:solidFill>
                  <a:schemeClr val="tx1">
                    <a:lumMod val="75000"/>
                    <a:lumOff val="25000"/>
                  </a:schemeClr>
                </a:solidFill>
                <a:latin typeface="Arial"/>
                <a:cs typeface="Arial"/>
              </a:rPr>
              <a:t>y</a:t>
            </a:r>
          </a:p>
          <a:p>
            <a:pPr>
              <a:buFontTx/>
              <a:buNone/>
              <a:defRPr/>
            </a:pPr>
            <a:r>
              <a:rPr lang="en-US" sz="2000" dirty="0" smtClean="0">
                <a:solidFill>
                  <a:schemeClr val="tx1">
                    <a:lumMod val="75000"/>
                    <a:lumOff val="25000"/>
                  </a:schemeClr>
                </a:solidFill>
                <a:latin typeface="Arial"/>
                <a:cs typeface="Arial"/>
              </a:rPr>
              <a:t>mod</a:t>
            </a:r>
            <a:r>
              <a:rPr lang="en-US" sz="2000" dirty="0">
                <a:solidFill>
                  <a:schemeClr val="tx1">
                    <a:lumMod val="75000"/>
                    <a:lumOff val="25000"/>
                  </a:schemeClr>
                </a:solidFill>
                <a:latin typeface="Arial"/>
                <a:cs typeface="Arial"/>
              </a:rPr>
              <a:t>(x, y);   % modulus after division – unsigned rem</a:t>
            </a:r>
          </a:p>
          <a:p>
            <a:pPr>
              <a:buFontTx/>
              <a:buNone/>
              <a:defRPr/>
            </a:pPr>
            <a:r>
              <a:rPr lang="en-US" sz="2000" dirty="0" err="1" smtClean="0">
                <a:solidFill>
                  <a:schemeClr val="tx1">
                    <a:lumMod val="75000"/>
                    <a:lumOff val="25000"/>
                  </a:schemeClr>
                </a:solidFill>
                <a:latin typeface="Arial"/>
                <a:cs typeface="Arial"/>
              </a:rPr>
              <a:t>sqrt</a:t>
            </a:r>
            <a:r>
              <a:rPr lang="en-US" sz="2000" dirty="0">
                <a:solidFill>
                  <a:schemeClr val="tx1">
                    <a:lumMod val="75000"/>
                    <a:lumOff val="25000"/>
                  </a:schemeClr>
                </a:solidFill>
                <a:latin typeface="Arial"/>
                <a:cs typeface="Arial"/>
              </a:rPr>
              <a:t>(x);        % square root of x </a:t>
            </a:r>
          </a:p>
          <a:p>
            <a:pPr>
              <a:buFontTx/>
              <a:buNone/>
              <a:defRPr/>
            </a:pPr>
            <a:r>
              <a:rPr lang="en-US" sz="2000" dirty="0" smtClean="0">
                <a:solidFill>
                  <a:schemeClr val="tx1">
                    <a:lumMod val="75000"/>
                    <a:lumOff val="25000"/>
                  </a:schemeClr>
                </a:solidFill>
                <a:latin typeface="Arial"/>
                <a:cs typeface="Arial"/>
              </a:rPr>
              <a:t>sin</a:t>
            </a:r>
            <a:r>
              <a:rPr lang="en-US" sz="2000" dirty="0">
                <a:solidFill>
                  <a:schemeClr val="tx1">
                    <a:lumMod val="75000"/>
                    <a:lumOff val="25000"/>
                  </a:schemeClr>
                </a:solidFill>
                <a:latin typeface="Arial"/>
                <a:cs typeface="Arial"/>
              </a:rPr>
              <a:t>(x);         % sine of x; x in radians </a:t>
            </a:r>
          </a:p>
          <a:p>
            <a:pPr>
              <a:buFontTx/>
              <a:buNone/>
              <a:defRPr/>
            </a:pPr>
            <a:r>
              <a:rPr lang="en-US" sz="2000" dirty="0" err="1" smtClean="0">
                <a:solidFill>
                  <a:schemeClr val="tx1">
                    <a:lumMod val="75000"/>
                    <a:lumOff val="25000"/>
                  </a:schemeClr>
                </a:solidFill>
                <a:latin typeface="Arial"/>
                <a:cs typeface="Arial"/>
              </a:rPr>
              <a:t>acoth</a:t>
            </a:r>
            <a:r>
              <a:rPr lang="en-US" sz="2000" dirty="0">
                <a:solidFill>
                  <a:schemeClr val="tx1">
                    <a:lumMod val="75000"/>
                    <a:lumOff val="25000"/>
                  </a:schemeClr>
                </a:solidFill>
                <a:latin typeface="Arial"/>
                <a:cs typeface="Arial"/>
              </a:rPr>
              <a:t>(x)      % inversion hyperbolic cotangent of x  </a:t>
            </a:r>
          </a:p>
          <a:p>
            <a:endParaRPr lang="en-US" sz="2000" dirty="0">
              <a:latin typeface="Arial"/>
              <a:cs typeface="Arial"/>
            </a:endParaRPr>
          </a:p>
        </p:txBody>
      </p:sp>
      <p:sp>
        <p:nvSpPr>
          <p:cNvPr id="7" name="Title 1"/>
          <p:cNvSpPr txBox="1">
            <a:spLocks/>
          </p:cNvSpPr>
          <p:nvPr/>
        </p:nvSpPr>
        <p:spPr>
          <a:xfrm>
            <a:off x="474134"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t>Some Frequently Used Functions</a:t>
            </a:r>
          </a:p>
        </p:txBody>
      </p:sp>
    </p:spTree>
    <p:extLst>
      <p:ext uri="{BB962C8B-B14F-4D97-AF65-F5344CB8AC3E}">
        <p14:creationId xmlns:p14="http://schemas.microsoft.com/office/powerpoint/2010/main" val="4291209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idx="1"/>
          </p:nvPr>
        </p:nvSpPr>
        <p:spPr>
          <a:xfrm>
            <a:off x="127000" y="745066"/>
            <a:ext cx="9581443" cy="6112933"/>
          </a:xfrm>
        </p:spPr>
        <p:txBody>
          <a:bodyPr>
            <a:noAutofit/>
          </a:bodyPr>
          <a:lstStyle/>
          <a:p>
            <a:pPr marL="0" indent="0">
              <a:buNone/>
            </a:pPr>
            <a:r>
              <a:rPr lang="en-US" sz="2000" dirty="0">
                <a:solidFill>
                  <a:schemeClr val="tx1">
                    <a:lumMod val="75000"/>
                    <a:lumOff val="25000"/>
                  </a:schemeClr>
                </a:solidFill>
                <a:latin typeface="Arial" pitchFamily="34" charset="0"/>
                <a:cs typeface="Arial" pitchFamily="34" charset="0"/>
              </a:rPr>
              <a:t>Generally, MATLAB’s default graphical settings are adequate which make plotting fairly effortless. For more customized effects, use the </a:t>
            </a:r>
            <a:r>
              <a:rPr lang="en-US" sz="2000" i="1" dirty="0">
                <a:solidFill>
                  <a:schemeClr val="tx1">
                    <a:lumMod val="75000"/>
                    <a:lumOff val="25000"/>
                  </a:schemeClr>
                </a:solidFill>
                <a:latin typeface="Arial" pitchFamily="34" charset="0"/>
                <a:cs typeface="Arial" pitchFamily="34" charset="0"/>
              </a:rPr>
              <a:t>get</a:t>
            </a:r>
            <a:r>
              <a:rPr lang="en-US" sz="2000" dirty="0">
                <a:solidFill>
                  <a:schemeClr val="tx1">
                    <a:lumMod val="75000"/>
                    <a:lumOff val="25000"/>
                  </a:schemeClr>
                </a:solidFill>
                <a:latin typeface="Arial" pitchFamily="34" charset="0"/>
                <a:cs typeface="Arial" pitchFamily="34" charset="0"/>
              </a:rPr>
              <a:t> and </a:t>
            </a:r>
            <a:r>
              <a:rPr lang="en-US" sz="2000" i="1" dirty="0">
                <a:solidFill>
                  <a:schemeClr val="tx1">
                    <a:lumMod val="75000"/>
                    <a:lumOff val="25000"/>
                  </a:schemeClr>
                </a:solidFill>
                <a:latin typeface="Arial" pitchFamily="34" charset="0"/>
                <a:cs typeface="Arial" pitchFamily="34" charset="0"/>
              </a:rPr>
              <a:t>set</a:t>
            </a:r>
            <a:r>
              <a:rPr lang="en-US" sz="2000" dirty="0">
                <a:solidFill>
                  <a:schemeClr val="tx1">
                    <a:lumMod val="75000"/>
                    <a:lumOff val="25000"/>
                  </a:schemeClr>
                </a:solidFill>
                <a:latin typeface="Arial" pitchFamily="34" charset="0"/>
                <a:cs typeface="Arial" pitchFamily="34" charset="0"/>
              </a:rPr>
              <a:t> commands to change the behavior of specific rendering properties</a:t>
            </a:r>
            <a:r>
              <a:rPr lang="en-US" sz="2000" dirty="0" smtClean="0">
                <a:solidFill>
                  <a:schemeClr val="tx1">
                    <a:lumMod val="75000"/>
                    <a:lumOff val="25000"/>
                  </a:schemeClr>
                </a:solidFill>
                <a:latin typeface="Arial" pitchFamily="34" charset="0"/>
                <a:cs typeface="Arial" pitchFamily="34" charset="0"/>
              </a:rPr>
              <a:t>.</a:t>
            </a:r>
          </a:p>
          <a:p>
            <a:pPr marL="0" indent="0">
              <a:buNone/>
            </a:pPr>
            <a:endParaRPr lang="en-US" sz="2000" dirty="0">
              <a:solidFill>
                <a:schemeClr val="tx1">
                  <a:lumMod val="75000"/>
                  <a:lumOff val="25000"/>
                </a:schemeClr>
              </a:solidFill>
              <a:latin typeface="Arial" pitchFamily="34" charset="0"/>
              <a:cs typeface="Arial" pitchFamily="34" charset="0"/>
            </a:endParaRPr>
          </a:p>
          <a:p>
            <a:pPr marL="0" indent="0">
              <a:buNone/>
            </a:pPr>
            <a:r>
              <a:rPr lang="en-US" sz="2000" i="1" dirty="0" smtClean="0">
                <a:solidFill>
                  <a:schemeClr val="tx1">
                    <a:lumMod val="75000"/>
                    <a:lumOff val="25000"/>
                  </a:schemeClr>
                </a:solidFill>
                <a:latin typeface="Arial" pitchFamily="34" charset="0"/>
                <a:cs typeface="Arial" pitchFamily="34" charset="0"/>
              </a:rPr>
              <a:t>h= </a:t>
            </a:r>
            <a:r>
              <a:rPr lang="en-US" sz="2000" i="1" dirty="0">
                <a:solidFill>
                  <a:schemeClr val="tx1">
                    <a:lumMod val="75000"/>
                    <a:lumOff val="25000"/>
                  </a:schemeClr>
                </a:solidFill>
                <a:latin typeface="Arial" pitchFamily="34" charset="0"/>
                <a:cs typeface="Arial" pitchFamily="34" charset="0"/>
              </a:rPr>
              <a:t>plot(1:5)   </a:t>
            </a:r>
            <a:r>
              <a:rPr lang="en-US" sz="2000" i="1" dirty="0" smtClean="0">
                <a:solidFill>
                  <a:schemeClr val="tx1">
                    <a:lumMod val="75000"/>
                    <a:lumOff val="25000"/>
                  </a:schemeClr>
                </a:solidFill>
                <a:latin typeface="Arial" pitchFamily="34" charset="0"/>
                <a:cs typeface="Arial" pitchFamily="34" charset="0"/>
              </a:rPr>
              <a:t>              % </a:t>
            </a:r>
            <a:r>
              <a:rPr lang="en-US" sz="2000" i="1" dirty="0">
                <a:solidFill>
                  <a:schemeClr val="tx1">
                    <a:lumMod val="75000"/>
                    <a:lumOff val="25000"/>
                  </a:schemeClr>
                </a:solidFill>
                <a:latin typeface="Arial" pitchFamily="34" charset="0"/>
                <a:cs typeface="Arial" pitchFamily="34" charset="0"/>
              </a:rPr>
              <a:t>returns the handle of this line plot</a:t>
            </a:r>
          </a:p>
          <a:p>
            <a:pPr marL="0" indent="0">
              <a:buNone/>
            </a:pPr>
            <a:r>
              <a:rPr lang="en-US" sz="2000" i="1" dirty="0" smtClean="0">
                <a:solidFill>
                  <a:schemeClr val="tx1">
                    <a:lumMod val="75000"/>
                    <a:lumOff val="25000"/>
                  </a:schemeClr>
                </a:solidFill>
                <a:latin typeface="Arial" pitchFamily="34" charset="0"/>
                <a:cs typeface="Arial" pitchFamily="34" charset="0"/>
              </a:rPr>
              <a:t>get(h)                           % </a:t>
            </a:r>
            <a:r>
              <a:rPr lang="en-US" sz="2000" i="1" dirty="0">
                <a:solidFill>
                  <a:schemeClr val="tx1">
                    <a:lumMod val="75000"/>
                    <a:lumOff val="25000"/>
                  </a:schemeClr>
                </a:solidFill>
                <a:latin typeface="Arial" pitchFamily="34" charset="0"/>
                <a:cs typeface="Arial" pitchFamily="34" charset="0"/>
              </a:rPr>
              <a:t>to view line plot’s properties and their values</a:t>
            </a:r>
          </a:p>
          <a:p>
            <a:pPr marL="0" indent="0">
              <a:buNone/>
            </a:pPr>
            <a:r>
              <a:rPr lang="en-US" sz="2000" i="1" dirty="0" smtClean="0">
                <a:solidFill>
                  <a:schemeClr val="tx1">
                    <a:lumMod val="75000"/>
                    <a:lumOff val="25000"/>
                  </a:schemeClr>
                </a:solidFill>
                <a:latin typeface="Arial" pitchFamily="34" charset="0"/>
                <a:cs typeface="Arial" pitchFamily="34" charset="0"/>
              </a:rPr>
              <a:t>set(h, </a:t>
            </a:r>
            <a:r>
              <a:rPr lang="en-US" sz="2000" i="1" dirty="0">
                <a:solidFill>
                  <a:schemeClr val="tx1">
                    <a:lumMod val="75000"/>
                    <a:lumOff val="25000"/>
                  </a:schemeClr>
                </a:solidFill>
                <a:latin typeface="Arial" pitchFamily="34" charset="0"/>
                <a:cs typeface="Arial" pitchFamily="34" charset="0"/>
              </a:rPr>
              <a:t>‘</a:t>
            </a:r>
            <a:r>
              <a:rPr lang="en-US" sz="2000" i="1" dirty="0" err="1">
                <a:solidFill>
                  <a:schemeClr val="tx1">
                    <a:lumMod val="75000"/>
                    <a:lumOff val="25000"/>
                  </a:schemeClr>
                </a:solidFill>
                <a:latin typeface="Arial" pitchFamily="34" charset="0"/>
                <a:cs typeface="Arial" pitchFamily="34" charset="0"/>
              </a:rPr>
              <a:t>lineWidth</a:t>
            </a:r>
            <a:r>
              <a:rPr lang="en-US" sz="2000" i="1" dirty="0">
                <a:solidFill>
                  <a:schemeClr val="tx1">
                    <a:lumMod val="75000"/>
                    <a:lumOff val="25000"/>
                  </a:schemeClr>
                </a:solidFill>
                <a:latin typeface="Arial" pitchFamily="34" charset="0"/>
                <a:cs typeface="Arial" pitchFamily="34" charset="0"/>
              </a:rPr>
              <a:t>’)   </a:t>
            </a:r>
            <a:r>
              <a:rPr lang="en-US" sz="2000" i="1" dirty="0" smtClean="0">
                <a:solidFill>
                  <a:schemeClr val="tx1">
                    <a:lumMod val="75000"/>
                    <a:lumOff val="25000"/>
                  </a:schemeClr>
                </a:solidFill>
                <a:latin typeface="Arial" pitchFamily="34" charset="0"/>
                <a:cs typeface="Arial" pitchFamily="34" charset="0"/>
              </a:rPr>
              <a:t>      % </a:t>
            </a:r>
            <a:r>
              <a:rPr lang="en-US" sz="2000" i="1" dirty="0">
                <a:solidFill>
                  <a:schemeClr val="tx1">
                    <a:lumMod val="75000"/>
                    <a:lumOff val="25000"/>
                  </a:schemeClr>
                </a:solidFill>
                <a:latin typeface="Arial" pitchFamily="34" charset="0"/>
                <a:cs typeface="Arial" pitchFamily="34" charset="0"/>
              </a:rPr>
              <a:t>show possible values for </a:t>
            </a:r>
            <a:r>
              <a:rPr lang="en-US" sz="2000" i="1" dirty="0" err="1">
                <a:solidFill>
                  <a:schemeClr val="tx1">
                    <a:lumMod val="75000"/>
                    <a:lumOff val="25000"/>
                  </a:schemeClr>
                </a:solidFill>
                <a:latin typeface="Arial" pitchFamily="34" charset="0"/>
                <a:cs typeface="Arial" pitchFamily="34" charset="0"/>
              </a:rPr>
              <a:t>lineWidth</a:t>
            </a:r>
            <a:endParaRPr lang="en-US" sz="2000" i="1" dirty="0">
              <a:solidFill>
                <a:schemeClr val="tx1">
                  <a:lumMod val="75000"/>
                  <a:lumOff val="25000"/>
                </a:schemeClr>
              </a:solidFill>
              <a:latin typeface="Arial" pitchFamily="34" charset="0"/>
              <a:cs typeface="Arial" pitchFamily="34" charset="0"/>
            </a:endParaRPr>
          </a:p>
          <a:p>
            <a:pPr marL="0" indent="0">
              <a:buNone/>
            </a:pPr>
            <a:r>
              <a:rPr lang="en-US" sz="2000" i="1" dirty="0" smtClean="0">
                <a:solidFill>
                  <a:schemeClr val="tx1">
                    <a:lumMod val="75000"/>
                    <a:lumOff val="25000"/>
                  </a:schemeClr>
                </a:solidFill>
                <a:latin typeface="Arial" pitchFamily="34" charset="0"/>
                <a:cs typeface="Arial" pitchFamily="34" charset="0"/>
              </a:rPr>
              <a:t>set(h, </a:t>
            </a:r>
            <a:r>
              <a:rPr lang="en-US" sz="2000" i="1" dirty="0">
                <a:solidFill>
                  <a:schemeClr val="tx1">
                    <a:lumMod val="75000"/>
                    <a:lumOff val="25000"/>
                  </a:schemeClr>
                </a:solidFill>
                <a:latin typeface="Arial" pitchFamily="34" charset="0"/>
                <a:cs typeface="Arial" pitchFamily="34" charset="0"/>
              </a:rPr>
              <a:t>‘</a:t>
            </a:r>
            <a:r>
              <a:rPr lang="en-US" sz="2000" i="1" dirty="0" err="1">
                <a:solidFill>
                  <a:schemeClr val="tx1">
                    <a:lumMod val="75000"/>
                    <a:lumOff val="25000"/>
                  </a:schemeClr>
                </a:solidFill>
                <a:latin typeface="Arial" pitchFamily="34" charset="0"/>
                <a:cs typeface="Arial" pitchFamily="34" charset="0"/>
              </a:rPr>
              <a:t>lineWidth</a:t>
            </a:r>
            <a:r>
              <a:rPr lang="en-US" sz="2000" i="1" dirty="0">
                <a:solidFill>
                  <a:schemeClr val="tx1">
                    <a:lumMod val="75000"/>
                    <a:lumOff val="25000"/>
                  </a:schemeClr>
                </a:solidFill>
                <a:latin typeface="Arial" pitchFamily="34" charset="0"/>
                <a:cs typeface="Arial" pitchFamily="34" charset="0"/>
              </a:rPr>
              <a:t>’, 2)     % change line width of plot to </a:t>
            </a:r>
            <a:r>
              <a:rPr lang="en-US" sz="2000" i="1" dirty="0" smtClean="0">
                <a:solidFill>
                  <a:schemeClr val="tx1">
                    <a:lumMod val="75000"/>
                    <a:lumOff val="25000"/>
                  </a:schemeClr>
                </a:solidFill>
                <a:latin typeface="Arial" pitchFamily="34" charset="0"/>
                <a:cs typeface="Arial" pitchFamily="34" charset="0"/>
              </a:rPr>
              <a:t>2</a:t>
            </a:r>
            <a:endParaRPr lang="en-US" sz="2000" i="1" dirty="0">
              <a:solidFill>
                <a:schemeClr val="tx1">
                  <a:lumMod val="75000"/>
                  <a:lumOff val="25000"/>
                </a:schemeClr>
              </a:solidFill>
              <a:latin typeface="Arial" pitchFamily="34" charset="0"/>
              <a:cs typeface="Arial" pitchFamily="34" charset="0"/>
            </a:endParaRPr>
          </a:p>
          <a:p>
            <a:pPr marL="0" indent="0">
              <a:buNone/>
            </a:pPr>
            <a:r>
              <a:rPr lang="en-US" sz="2000" i="1" dirty="0" err="1" smtClean="0">
                <a:solidFill>
                  <a:schemeClr val="tx1">
                    <a:lumMod val="75000"/>
                    <a:lumOff val="25000"/>
                  </a:schemeClr>
                </a:solidFill>
                <a:latin typeface="Arial" pitchFamily="34" charset="0"/>
                <a:cs typeface="Arial" pitchFamily="34" charset="0"/>
              </a:rPr>
              <a:t>gcf</a:t>
            </a:r>
            <a:r>
              <a:rPr lang="en-US" sz="2000" i="1" dirty="0" smtClean="0">
                <a:solidFill>
                  <a:schemeClr val="tx1">
                    <a:lumMod val="75000"/>
                    <a:lumOff val="25000"/>
                  </a:schemeClr>
                </a:solidFill>
                <a:latin typeface="Arial" pitchFamily="34" charset="0"/>
                <a:cs typeface="Arial" pitchFamily="34" charset="0"/>
              </a:rPr>
              <a:t>                  </a:t>
            </a:r>
            <a:r>
              <a:rPr lang="en-US" sz="2000" i="1" dirty="0">
                <a:solidFill>
                  <a:schemeClr val="tx1">
                    <a:lumMod val="75000"/>
                    <a:lumOff val="25000"/>
                  </a:schemeClr>
                </a:solidFill>
                <a:latin typeface="Arial" pitchFamily="34" charset="0"/>
                <a:cs typeface="Arial" pitchFamily="34" charset="0"/>
              </a:rPr>
              <a:t>% returns current figure handle</a:t>
            </a:r>
          </a:p>
          <a:p>
            <a:pPr marL="0" indent="0">
              <a:buNone/>
            </a:pPr>
            <a:r>
              <a:rPr lang="en-US" sz="2000" i="1" dirty="0" err="1" smtClean="0">
                <a:solidFill>
                  <a:schemeClr val="tx1">
                    <a:lumMod val="75000"/>
                    <a:lumOff val="25000"/>
                  </a:schemeClr>
                </a:solidFill>
                <a:latin typeface="Arial" pitchFamily="34" charset="0"/>
                <a:cs typeface="Arial" pitchFamily="34" charset="0"/>
              </a:rPr>
              <a:t>gca</a:t>
            </a:r>
            <a:r>
              <a:rPr lang="en-US" sz="2000" i="1" dirty="0" smtClean="0">
                <a:solidFill>
                  <a:schemeClr val="tx1">
                    <a:lumMod val="75000"/>
                    <a:lumOff val="25000"/>
                  </a:schemeClr>
                </a:solidFill>
                <a:latin typeface="Arial" pitchFamily="34" charset="0"/>
                <a:cs typeface="Arial" pitchFamily="34" charset="0"/>
              </a:rPr>
              <a:t>                 </a:t>
            </a:r>
            <a:r>
              <a:rPr lang="en-US" sz="2000" i="1" dirty="0">
                <a:solidFill>
                  <a:schemeClr val="tx1">
                    <a:lumMod val="75000"/>
                    <a:lumOff val="25000"/>
                  </a:schemeClr>
                </a:solidFill>
                <a:latin typeface="Arial" pitchFamily="34" charset="0"/>
                <a:cs typeface="Arial" pitchFamily="34" charset="0"/>
              </a:rPr>
              <a:t>% returns current axes handle</a:t>
            </a:r>
          </a:p>
          <a:p>
            <a:pPr marL="0" indent="0">
              <a:buNone/>
            </a:pPr>
            <a:r>
              <a:rPr lang="en-US" sz="2000" i="1" dirty="0" smtClean="0">
                <a:solidFill>
                  <a:schemeClr val="tx1">
                    <a:lumMod val="75000"/>
                    <a:lumOff val="25000"/>
                  </a:schemeClr>
                </a:solidFill>
                <a:latin typeface="Arial" pitchFamily="34" charset="0"/>
                <a:cs typeface="Arial" pitchFamily="34" charset="0"/>
              </a:rPr>
              <a:t>get</a:t>
            </a:r>
            <a:r>
              <a:rPr lang="en-US" sz="2000" i="1" dirty="0">
                <a:solidFill>
                  <a:schemeClr val="tx1">
                    <a:lumMod val="75000"/>
                    <a:lumOff val="25000"/>
                  </a:schemeClr>
                </a:solidFill>
                <a:latin typeface="Arial" pitchFamily="34" charset="0"/>
                <a:cs typeface="Arial" pitchFamily="34" charset="0"/>
              </a:rPr>
              <a:t>(</a:t>
            </a:r>
            <a:r>
              <a:rPr lang="en-US" sz="2000" i="1" dirty="0" err="1">
                <a:solidFill>
                  <a:schemeClr val="tx1">
                    <a:lumMod val="75000"/>
                    <a:lumOff val="25000"/>
                  </a:schemeClr>
                </a:solidFill>
                <a:latin typeface="Arial" pitchFamily="34" charset="0"/>
                <a:cs typeface="Arial" pitchFamily="34" charset="0"/>
              </a:rPr>
              <a:t>gcf</a:t>
            </a:r>
            <a:r>
              <a:rPr lang="en-US" sz="2000" i="1" dirty="0">
                <a:solidFill>
                  <a:schemeClr val="tx1">
                    <a:lumMod val="75000"/>
                    <a:lumOff val="25000"/>
                  </a:schemeClr>
                </a:solidFill>
                <a:latin typeface="Arial" pitchFamily="34" charset="0"/>
                <a:cs typeface="Arial" pitchFamily="34" charset="0"/>
              </a:rPr>
              <a:t>)     </a:t>
            </a:r>
            <a:r>
              <a:rPr lang="en-US" sz="2000" i="1" dirty="0" smtClean="0">
                <a:solidFill>
                  <a:schemeClr val="tx1">
                    <a:lumMod val="75000"/>
                    <a:lumOff val="25000"/>
                  </a:schemeClr>
                </a:solidFill>
                <a:latin typeface="Arial" pitchFamily="34" charset="0"/>
                <a:cs typeface="Arial" pitchFamily="34" charset="0"/>
              </a:rPr>
              <a:t>      </a:t>
            </a:r>
            <a:r>
              <a:rPr lang="en-US" sz="2000" i="1" dirty="0">
                <a:solidFill>
                  <a:schemeClr val="tx1">
                    <a:lumMod val="75000"/>
                    <a:lumOff val="25000"/>
                  </a:schemeClr>
                </a:solidFill>
                <a:latin typeface="Arial" pitchFamily="34" charset="0"/>
                <a:cs typeface="Arial" pitchFamily="34" charset="0"/>
              </a:rPr>
              <a:t>% gets current figure’s property settings</a:t>
            </a:r>
          </a:p>
          <a:p>
            <a:pPr marL="0" indent="0">
              <a:buNone/>
            </a:pPr>
            <a:r>
              <a:rPr lang="en-US" sz="2000" i="1" dirty="0" smtClean="0">
                <a:solidFill>
                  <a:schemeClr val="tx1">
                    <a:lumMod val="75000"/>
                    <a:lumOff val="25000"/>
                  </a:schemeClr>
                </a:solidFill>
                <a:latin typeface="Arial" pitchFamily="34" charset="0"/>
                <a:cs typeface="Arial" pitchFamily="34" charset="0"/>
              </a:rPr>
              <a:t>set</a:t>
            </a:r>
            <a:r>
              <a:rPr lang="en-US" sz="2000" i="1" dirty="0">
                <a:solidFill>
                  <a:schemeClr val="tx1">
                    <a:lumMod val="75000"/>
                    <a:lumOff val="25000"/>
                  </a:schemeClr>
                </a:solidFill>
                <a:latin typeface="Arial" pitchFamily="34" charset="0"/>
                <a:cs typeface="Arial" pitchFamily="34" charset="0"/>
              </a:rPr>
              <a:t>(</a:t>
            </a:r>
            <a:r>
              <a:rPr lang="en-US" sz="2000" i="1" dirty="0" err="1">
                <a:solidFill>
                  <a:schemeClr val="tx1">
                    <a:lumMod val="75000"/>
                    <a:lumOff val="25000"/>
                  </a:schemeClr>
                </a:solidFill>
                <a:latin typeface="Arial" pitchFamily="34" charset="0"/>
                <a:cs typeface="Arial" pitchFamily="34" charset="0"/>
              </a:rPr>
              <a:t>gcf</a:t>
            </a:r>
            <a:r>
              <a:rPr lang="en-US" sz="2000" i="1" dirty="0">
                <a:solidFill>
                  <a:schemeClr val="tx1">
                    <a:lumMod val="75000"/>
                    <a:lumOff val="25000"/>
                  </a:schemeClr>
                </a:solidFill>
                <a:latin typeface="Arial" pitchFamily="34" charset="0"/>
                <a:cs typeface="Arial" pitchFamily="34" charset="0"/>
              </a:rPr>
              <a:t>, ‘Name’, ‘My First Plot’)  </a:t>
            </a:r>
            <a:r>
              <a:rPr lang="en-US" sz="2000" i="1" dirty="0" smtClean="0">
                <a:solidFill>
                  <a:schemeClr val="tx1">
                    <a:lumMod val="75000"/>
                    <a:lumOff val="25000"/>
                  </a:schemeClr>
                </a:solidFill>
                <a:latin typeface="Arial" pitchFamily="34" charset="0"/>
                <a:cs typeface="Arial" pitchFamily="34" charset="0"/>
              </a:rPr>
              <a:t>       </a:t>
            </a:r>
            <a:r>
              <a:rPr lang="en-US" sz="2000" i="1" dirty="0">
                <a:solidFill>
                  <a:schemeClr val="tx1">
                    <a:lumMod val="75000"/>
                    <a:lumOff val="25000"/>
                  </a:schemeClr>
                </a:solidFill>
                <a:latin typeface="Arial" pitchFamily="34" charset="0"/>
                <a:cs typeface="Arial" pitchFamily="34" charset="0"/>
              </a:rPr>
              <a:t>% Figure 1 =&gt; Figure 1: My First Plot</a:t>
            </a:r>
            <a:endParaRPr lang="en-US" sz="2000" dirty="0">
              <a:solidFill>
                <a:schemeClr val="tx1">
                  <a:lumMod val="75000"/>
                  <a:lumOff val="25000"/>
                </a:schemeClr>
              </a:solidFill>
              <a:latin typeface="Arial" pitchFamily="34" charset="0"/>
              <a:cs typeface="Arial" pitchFamily="34" charset="0"/>
            </a:endParaRPr>
          </a:p>
          <a:p>
            <a:pPr marL="0" indent="0">
              <a:buNone/>
            </a:pPr>
            <a:r>
              <a:rPr lang="en-US" sz="2000" i="1" dirty="0" smtClean="0">
                <a:solidFill>
                  <a:schemeClr val="tx1">
                    <a:lumMod val="75000"/>
                    <a:lumOff val="25000"/>
                  </a:schemeClr>
                </a:solidFill>
                <a:latin typeface="Arial" pitchFamily="34" charset="0"/>
                <a:cs typeface="Arial" pitchFamily="34" charset="0"/>
              </a:rPr>
              <a:t>get</a:t>
            </a:r>
            <a:r>
              <a:rPr lang="en-US" sz="2000" i="1" dirty="0">
                <a:solidFill>
                  <a:schemeClr val="tx1">
                    <a:lumMod val="75000"/>
                    <a:lumOff val="25000"/>
                  </a:schemeClr>
                </a:solidFill>
                <a:latin typeface="Arial" pitchFamily="34" charset="0"/>
                <a:cs typeface="Arial" pitchFamily="34" charset="0"/>
              </a:rPr>
              <a:t>(</a:t>
            </a:r>
            <a:r>
              <a:rPr lang="en-US" sz="2000" i="1" dirty="0" err="1">
                <a:solidFill>
                  <a:schemeClr val="tx1">
                    <a:lumMod val="75000"/>
                    <a:lumOff val="25000"/>
                  </a:schemeClr>
                </a:solidFill>
                <a:latin typeface="Arial" pitchFamily="34" charset="0"/>
                <a:cs typeface="Arial" pitchFamily="34" charset="0"/>
              </a:rPr>
              <a:t>gca</a:t>
            </a:r>
            <a:r>
              <a:rPr lang="en-US" sz="2000" i="1" dirty="0">
                <a:solidFill>
                  <a:schemeClr val="tx1">
                    <a:lumMod val="75000"/>
                    <a:lumOff val="25000"/>
                  </a:schemeClr>
                </a:solidFill>
                <a:latin typeface="Arial" pitchFamily="34" charset="0"/>
                <a:cs typeface="Arial" pitchFamily="34" charset="0"/>
              </a:rPr>
              <a:t>)     </a:t>
            </a:r>
            <a:r>
              <a:rPr lang="en-US" sz="2000" i="1" dirty="0" smtClean="0">
                <a:solidFill>
                  <a:schemeClr val="tx1">
                    <a:lumMod val="75000"/>
                    <a:lumOff val="25000"/>
                  </a:schemeClr>
                </a:solidFill>
                <a:latin typeface="Arial" pitchFamily="34" charset="0"/>
                <a:cs typeface="Arial" pitchFamily="34" charset="0"/>
              </a:rPr>
              <a:t>     % </a:t>
            </a:r>
            <a:r>
              <a:rPr lang="en-US" sz="2000" i="1" dirty="0">
                <a:solidFill>
                  <a:schemeClr val="tx1">
                    <a:lumMod val="75000"/>
                    <a:lumOff val="25000"/>
                  </a:schemeClr>
                </a:solidFill>
                <a:latin typeface="Arial" pitchFamily="34" charset="0"/>
                <a:cs typeface="Arial" pitchFamily="34" charset="0"/>
              </a:rPr>
              <a:t>gets the current axes’  property </a:t>
            </a:r>
            <a:r>
              <a:rPr lang="en-US" sz="2000" i="1" dirty="0" smtClean="0">
                <a:solidFill>
                  <a:schemeClr val="tx1">
                    <a:lumMod val="75000"/>
                    <a:lumOff val="25000"/>
                  </a:schemeClr>
                </a:solidFill>
                <a:latin typeface="Arial" pitchFamily="34" charset="0"/>
                <a:cs typeface="Arial" pitchFamily="34" charset="0"/>
              </a:rPr>
              <a:t>settings</a:t>
            </a:r>
            <a:endParaRPr lang="en-US" sz="2000" dirty="0">
              <a:solidFill>
                <a:schemeClr val="tx1">
                  <a:lumMod val="75000"/>
                  <a:lumOff val="25000"/>
                </a:schemeClr>
              </a:solidFill>
              <a:latin typeface="Arial" pitchFamily="34" charset="0"/>
              <a:cs typeface="Arial" pitchFamily="34" charset="0"/>
            </a:endParaRPr>
          </a:p>
          <a:p>
            <a:pPr marL="0" indent="0">
              <a:buNone/>
            </a:pPr>
            <a:r>
              <a:rPr lang="en-US" sz="2000" i="1" dirty="0" smtClean="0">
                <a:solidFill>
                  <a:schemeClr val="tx1">
                    <a:lumMod val="75000"/>
                    <a:lumOff val="25000"/>
                  </a:schemeClr>
                </a:solidFill>
                <a:latin typeface="Arial" pitchFamily="34" charset="0"/>
                <a:cs typeface="Arial" pitchFamily="34" charset="0"/>
              </a:rPr>
              <a:t>figure</a:t>
            </a:r>
            <a:r>
              <a:rPr lang="en-US" sz="2000" i="1" dirty="0">
                <a:solidFill>
                  <a:schemeClr val="tx1">
                    <a:lumMod val="75000"/>
                    <a:lumOff val="25000"/>
                  </a:schemeClr>
                </a:solidFill>
                <a:latin typeface="Arial" pitchFamily="34" charset="0"/>
                <a:cs typeface="Arial" pitchFamily="34" charset="0"/>
              </a:rPr>
              <a:t>(1)     </a:t>
            </a:r>
            <a:r>
              <a:rPr lang="en-US" sz="2000" i="1" dirty="0" smtClean="0">
                <a:solidFill>
                  <a:schemeClr val="tx1">
                    <a:lumMod val="75000"/>
                    <a:lumOff val="25000"/>
                  </a:schemeClr>
                </a:solidFill>
                <a:latin typeface="Arial" pitchFamily="34" charset="0"/>
                <a:cs typeface="Arial" pitchFamily="34" charset="0"/>
              </a:rPr>
              <a:t>     % </a:t>
            </a:r>
            <a:r>
              <a:rPr lang="en-US" sz="2000" i="1" dirty="0">
                <a:solidFill>
                  <a:schemeClr val="tx1">
                    <a:lumMod val="75000"/>
                    <a:lumOff val="25000"/>
                  </a:schemeClr>
                </a:solidFill>
                <a:latin typeface="Arial" pitchFamily="34" charset="0"/>
                <a:cs typeface="Arial" pitchFamily="34" charset="0"/>
              </a:rPr>
              <a:t>create/switch to Figure 1 or pop Figure 1 to the front </a:t>
            </a:r>
            <a:endParaRPr lang="en-US" sz="2000" dirty="0">
              <a:solidFill>
                <a:schemeClr val="tx1">
                  <a:lumMod val="75000"/>
                  <a:lumOff val="25000"/>
                </a:schemeClr>
              </a:solidFill>
              <a:latin typeface="Arial" pitchFamily="34" charset="0"/>
              <a:cs typeface="Arial" pitchFamily="34" charset="0"/>
            </a:endParaRPr>
          </a:p>
          <a:p>
            <a:pPr marL="0" indent="0">
              <a:buNone/>
            </a:pPr>
            <a:r>
              <a:rPr lang="en-US" sz="2000" i="1" dirty="0" err="1" smtClean="0">
                <a:solidFill>
                  <a:schemeClr val="tx1">
                    <a:lumMod val="75000"/>
                    <a:lumOff val="25000"/>
                  </a:schemeClr>
                </a:solidFill>
                <a:latin typeface="Arial" pitchFamily="34" charset="0"/>
                <a:cs typeface="Arial" pitchFamily="34" charset="0"/>
              </a:rPr>
              <a:t>clf</a:t>
            </a:r>
            <a:r>
              <a:rPr lang="en-US" sz="2000" i="1" dirty="0" smtClean="0">
                <a:solidFill>
                  <a:schemeClr val="tx1">
                    <a:lumMod val="75000"/>
                    <a:lumOff val="25000"/>
                  </a:schemeClr>
                </a:solidFill>
                <a:latin typeface="Arial" pitchFamily="34" charset="0"/>
                <a:cs typeface="Arial" pitchFamily="34" charset="0"/>
              </a:rPr>
              <a:t>                    % </a:t>
            </a:r>
            <a:r>
              <a:rPr lang="en-US" sz="2000" i="1" dirty="0">
                <a:solidFill>
                  <a:schemeClr val="tx1">
                    <a:lumMod val="75000"/>
                    <a:lumOff val="25000"/>
                  </a:schemeClr>
                </a:solidFill>
                <a:latin typeface="Arial" pitchFamily="34" charset="0"/>
                <a:cs typeface="Arial" pitchFamily="34" charset="0"/>
              </a:rPr>
              <a:t>clears current figure</a:t>
            </a:r>
            <a:endParaRPr lang="en-US" sz="2000" dirty="0">
              <a:solidFill>
                <a:schemeClr val="tx1">
                  <a:lumMod val="75000"/>
                  <a:lumOff val="25000"/>
                </a:schemeClr>
              </a:solidFill>
              <a:latin typeface="Arial" pitchFamily="34" charset="0"/>
              <a:cs typeface="Arial" pitchFamily="34" charset="0"/>
            </a:endParaRPr>
          </a:p>
          <a:p>
            <a:pPr marL="0" indent="0">
              <a:buNone/>
            </a:pPr>
            <a:r>
              <a:rPr lang="en-US" sz="2000" i="1" dirty="0" smtClean="0">
                <a:solidFill>
                  <a:schemeClr val="tx1">
                    <a:lumMod val="75000"/>
                    <a:lumOff val="25000"/>
                  </a:schemeClr>
                </a:solidFill>
                <a:latin typeface="Arial" pitchFamily="34" charset="0"/>
                <a:cs typeface="Arial" pitchFamily="34" charset="0"/>
              </a:rPr>
              <a:t>close               </a:t>
            </a:r>
            <a:r>
              <a:rPr lang="en-US" sz="2000" i="1" dirty="0">
                <a:solidFill>
                  <a:schemeClr val="tx1">
                    <a:lumMod val="75000"/>
                    <a:lumOff val="25000"/>
                  </a:schemeClr>
                </a:solidFill>
                <a:latin typeface="Arial" pitchFamily="34" charset="0"/>
                <a:cs typeface="Arial" pitchFamily="34" charset="0"/>
              </a:rPr>
              <a:t>% close current figure; “close 3” closes Figure 3</a:t>
            </a:r>
          </a:p>
          <a:p>
            <a:pPr marL="0" indent="0">
              <a:buNone/>
            </a:pPr>
            <a:r>
              <a:rPr lang="en-US" sz="2000" i="1" dirty="0" smtClean="0">
                <a:solidFill>
                  <a:schemeClr val="tx1">
                    <a:lumMod val="75000"/>
                    <a:lumOff val="25000"/>
                  </a:schemeClr>
                </a:solidFill>
                <a:latin typeface="Arial" pitchFamily="34" charset="0"/>
                <a:cs typeface="Arial" pitchFamily="34" charset="0"/>
              </a:rPr>
              <a:t>close </a:t>
            </a:r>
            <a:r>
              <a:rPr lang="en-US" sz="2000" i="1" dirty="0">
                <a:solidFill>
                  <a:schemeClr val="tx1">
                    <a:lumMod val="75000"/>
                    <a:lumOff val="25000"/>
                  </a:schemeClr>
                </a:solidFill>
                <a:latin typeface="Arial" pitchFamily="34" charset="0"/>
                <a:cs typeface="Arial" pitchFamily="34" charset="0"/>
              </a:rPr>
              <a:t>all    </a:t>
            </a:r>
            <a:r>
              <a:rPr lang="en-US" sz="2000" i="1" dirty="0" smtClean="0">
                <a:solidFill>
                  <a:schemeClr val="tx1">
                    <a:lumMod val="75000"/>
                    <a:lumOff val="25000"/>
                  </a:schemeClr>
                </a:solidFill>
                <a:latin typeface="Arial" pitchFamily="34" charset="0"/>
                <a:cs typeface="Arial" pitchFamily="34" charset="0"/>
              </a:rPr>
              <a:t>      </a:t>
            </a:r>
            <a:r>
              <a:rPr lang="en-US" sz="2000" i="1" dirty="0">
                <a:solidFill>
                  <a:schemeClr val="tx1">
                    <a:lumMod val="75000"/>
                    <a:lumOff val="25000"/>
                  </a:schemeClr>
                </a:solidFill>
                <a:latin typeface="Arial" pitchFamily="34" charset="0"/>
                <a:cs typeface="Arial" pitchFamily="34" charset="0"/>
              </a:rPr>
              <a:t>% close all figures</a:t>
            </a:r>
          </a:p>
          <a:p>
            <a:pPr marL="0" indent="0">
              <a:buNone/>
            </a:pPr>
            <a:endParaRPr lang="en-US" sz="2000" dirty="0"/>
          </a:p>
        </p:txBody>
      </p:sp>
      <p:sp>
        <p:nvSpPr>
          <p:cNvPr id="7" name="Title 1"/>
          <p:cNvSpPr txBox="1">
            <a:spLocks/>
          </p:cNvSpPr>
          <p:nvPr/>
        </p:nvSpPr>
        <p:spPr>
          <a:xfrm>
            <a:off x="474134"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t>Some Frequently Used Functions</a:t>
            </a:r>
          </a:p>
        </p:txBody>
      </p:sp>
    </p:spTree>
    <p:extLst>
      <p:ext uri="{BB962C8B-B14F-4D97-AF65-F5344CB8AC3E}">
        <p14:creationId xmlns:p14="http://schemas.microsoft.com/office/powerpoint/2010/main" val="171315667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400" dirty="0" smtClean="0"/>
              <a:t>No point of me reinventing the wheel</a:t>
            </a:r>
          </a:p>
          <a:p>
            <a:r>
              <a:rPr lang="en-US" sz="2400" dirty="0" smtClean="0"/>
              <a:t>Loads of documentation available on using Matlab</a:t>
            </a:r>
          </a:p>
          <a:p>
            <a:r>
              <a:rPr lang="en-US" sz="2400" dirty="0" smtClean="0"/>
              <a:t>Have a look yourselves</a:t>
            </a:r>
          </a:p>
          <a:p>
            <a:endParaRPr lang="en-US" sz="2400" dirty="0" smtClean="0"/>
          </a:p>
          <a:p>
            <a:r>
              <a:rPr lang="en-US" sz="2400" dirty="0" smtClean="0"/>
              <a:t>Matlab get started guide</a:t>
            </a:r>
            <a:endParaRPr lang="en-US" sz="2400" dirty="0"/>
          </a:p>
          <a:p>
            <a:pPr marL="0" indent="0">
              <a:buNone/>
            </a:pPr>
            <a:r>
              <a:rPr lang="en-US" sz="2400" dirty="0" smtClean="0"/>
              <a:t>	-http</a:t>
            </a:r>
            <a:r>
              <a:rPr lang="en-US" sz="2400" dirty="0"/>
              <a:t>://</a:t>
            </a:r>
            <a:r>
              <a:rPr lang="en-US" sz="2400" dirty="0" err="1"/>
              <a:t>www.mathworks.co.uk</a:t>
            </a:r>
            <a:r>
              <a:rPr lang="en-US" sz="2400" dirty="0"/>
              <a:t>/help/</a:t>
            </a:r>
            <a:r>
              <a:rPr lang="en-US" sz="2400" dirty="0" err="1"/>
              <a:t>pdf_doc</a:t>
            </a:r>
            <a:r>
              <a:rPr lang="en-US" sz="2400" dirty="0"/>
              <a:t>/</a:t>
            </a:r>
            <a:r>
              <a:rPr lang="en-US" sz="2400" dirty="0" err="1"/>
              <a:t>matlab</a:t>
            </a:r>
            <a:r>
              <a:rPr lang="en-US" sz="2400" dirty="0"/>
              <a:t>/</a:t>
            </a:r>
            <a:r>
              <a:rPr lang="en-US" sz="2400" dirty="0" err="1"/>
              <a:t>getstart.pdf</a:t>
            </a:r>
            <a:endParaRPr lang="en-US" sz="2400" dirty="0" smtClean="0"/>
          </a:p>
          <a:p>
            <a:endParaRPr lang="en-US" sz="2400" dirty="0" smtClean="0"/>
          </a:p>
          <a:p>
            <a:r>
              <a:rPr lang="en-US" sz="2400" dirty="0" smtClean="0"/>
              <a:t>Book</a:t>
            </a:r>
          </a:p>
          <a:p>
            <a:pPr marL="0" indent="0">
              <a:buNone/>
            </a:pPr>
            <a:r>
              <a:rPr lang="en-US" sz="2400" dirty="0" smtClean="0"/>
              <a:t>	-J.M</a:t>
            </a:r>
            <a:r>
              <a:rPr lang="en-US" sz="2400" dirty="0"/>
              <a:t>. </a:t>
            </a:r>
            <a:r>
              <a:rPr lang="en-US" sz="2400" dirty="0" err="1" smtClean="0"/>
              <a:t>Maciejowski</a:t>
            </a:r>
            <a:r>
              <a:rPr lang="en-US" sz="2400" dirty="0" smtClean="0"/>
              <a:t>, </a:t>
            </a:r>
            <a:r>
              <a:rPr lang="en-US" sz="2400" dirty="0"/>
              <a:t>Getting started with </a:t>
            </a:r>
            <a:r>
              <a:rPr lang="en-US" sz="2400" dirty="0" smtClean="0"/>
              <a:t>MATLAB.</a:t>
            </a:r>
          </a:p>
          <a:p>
            <a:endParaRPr lang="en-US" sz="2400" dirty="0"/>
          </a:p>
        </p:txBody>
      </p:sp>
      <p:sp>
        <p:nvSpPr>
          <p:cNvPr id="6" name="Title 1"/>
          <p:cNvSpPr txBox="1">
            <a:spLocks/>
          </p:cNvSpPr>
          <p:nvPr/>
        </p:nvSpPr>
        <p:spPr>
          <a:xfrm>
            <a:off x="474134"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t>Further information</a:t>
            </a:r>
            <a:endParaRPr lang="en-US" sz="3600" b="1" dirty="0"/>
          </a:p>
        </p:txBody>
      </p:sp>
    </p:spTree>
    <p:extLst>
      <p:ext uri="{BB962C8B-B14F-4D97-AF65-F5344CB8AC3E}">
        <p14:creationId xmlns:p14="http://schemas.microsoft.com/office/powerpoint/2010/main" val="30391386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3488" y="668079"/>
            <a:ext cx="9410700" cy="5740400"/>
          </a:xfrm>
        </p:spPr>
        <p:txBody>
          <a:bodyPr>
            <a:normAutofit fontScale="77500" lnSpcReduction="20000"/>
          </a:bodyPr>
          <a:lstStyle/>
          <a:p>
            <a:r>
              <a:rPr lang="en-GB" sz="3400" dirty="0" smtClean="0"/>
              <a:t>Please </a:t>
            </a:r>
            <a:r>
              <a:rPr lang="en-GB" sz="3400" dirty="0"/>
              <a:t>only submit your report as a </a:t>
            </a:r>
            <a:r>
              <a:rPr lang="en-GB" sz="3400" dirty="0" smtClean="0"/>
              <a:t>PDF</a:t>
            </a:r>
            <a:r>
              <a:rPr lang="en-GB" sz="3400" dirty="0"/>
              <a:t>. </a:t>
            </a:r>
            <a:endParaRPr lang="en-GB" sz="3400" dirty="0" smtClean="0"/>
          </a:p>
          <a:p>
            <a:endParaRPr lang="en-GB" sz="3400" dirty="0"/>
          </a:p>
          <a:p>
            <a:r>
              <a:rPr lang="en-GB" sz="3400" dirty="0" smtClean="0"/>
              <a:t>Submission via DLE</a:t>
            </a:r>
          </a:p>
          <a:p>
            <a:endParaRPr lang="en-GB" sz="3400" dirty="0"/>
          </a:p>
          <a:p>
            <a:r>
              <a:rPr lang="en-GB" sz="3400" dirty="0" smtClean="0"/>
              <a:t>When </a:t>
            </a:r>
            <a:r>
              <a:rPr lang="en-GB" sz="3400" dirty="0"/>
              <a:t>you write your report, you must include you student number on every page of the report in a header and also include it in the document filename!</a:t>
            </a:r>
            <a:endParaRPr lang="en-US" sz="3400" dirty="0"/>
          </a:p>
          <a:p>
            <a:endParaRPr lang="en-US" sz="3400" dirty="0"/>
          </a:p>
          <a:p>
            <a:r>
              <a:rPr lang="en-GB" sz="3400" dirty="0"/>
              <a:t>Each laboratory report should contain a few pages of written explanation (although it can be more than this) as well as a set of images and diagrams to explain your solutions to the practical exercises</a:t>
            </a:r>
            <a:r>
              <a:rPr lang="en-GB" sz="3400" dirty="0" smtClean="0"/>
              <a:t>.</a:t>
            </a:r>
          </a:p>
          <a:p>
            <a:endParaRPr lang="en-GB" sz="3400" dirty="0"/>
          </a:p>
          <a:p>
            <a:r>
              <a:rPr lang="en-GB" sz="3400" dirty="0" smtClean="0"/>
              <a:t> </a:t>
            </a:r>
            <a:r>
              <a:rPr lang="en-GB" sz="3400" dirty="0"/>
              <a:t>Please also </a:t>
            </a:r>
            <a:r>
              <a:rPr lang="en-GB" sz="3400" dirty="0" smtClean="0"/>
              <a:t>incorporate links to uploaded YouTube videos  to illustrate </a:t>
            </a:r>
            <a:r>
              <a:rPr lang="en-GB" sz="3400" dirty="0"/>
              <a:t>operation of your </a:t>
            </a:r>
            <a:r>
              <a:rPr lang="en-GB" sz="3400" dirty="0" smtClean="0"/>
              <a:t>project.</a:t>
            </a:r>
            <a:endParaRPr lang="en-US" sz="3400" dirty="0"/>
          </a:p>
          <a:p>
            <a:pPr marL="0" indent="0">
              <a:buNone/>
            </a:pPr>
            <a:endParaRPr lang="en-US" dirty="0"/>
          </a:p>
        </p:txBody>
      </p:sp>
      <p:sp>
        <p:nvSpPr>
          <p:cNvPr id="4" name="Title 1"/>
          <p:cNvSpPr txBox="1">
            <a:spLocks/>
          </p:cNvSpPr>
          <p:nvPr/>
        </p:nvSpPr>
        <p:spPr>
          <a:xfrm>
            <a:off x="326915" y="6132226"/>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solidFill>
                  <a:srgbClr val="FF0000"/>
                </a:solidFill>
              </a:rPr>
              <a:t>Please use </a:t>
            </a:r>
            <a:r>
              <a:rPr lang="en-US" sz="3600" b="1" dirty="0" smtClean="0">
                <a:solidFill>
                  <a:srgbClr val="FF0000"/>
                </a:solidFill>
              </a:rPr>
              <a:t>the correct report format!</a:t>
            </a:r>
            <a:endParaRPr lang="en-US" sz="3600" b="1" dirty="0">
              <a:solidFill>
                <a:srgbClr val="FF0000"/>
              </a:solidFill>
              <a:latin typeface="Arial"/>
              <a:cs typeface="Arial"/>
            </a:endParaRPr>
          </a:p>
        </p:txBody>
      </p:sp>
      <p:sp>
        <p:nvSpPr>
          <p:cNvPr id="5" name="Title 1"/>
          <p:cNvSpPr txBox="1">
            <a:spLocks/>
          </p:cNvSpPr>
          <p:nvPr/>
        </p:nvSpPr>
        <p:spPr>
          <a:xfrm>
            <a:off x="450546"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latin typeface="Arial"/>
                <a:cs typeface="Arial"/>
              </a:rPr>
              <a:t>Coursework assessment</a:t>
            </a:r>
            <a:endParaRPr lang="en-US" sz="3600" b="1" dirty="0">
              <a:latin typeface="Arial"/>
              <a:cs typeface="Arial"/>
            </a:endParaRPr>
          </a:p>
        </p:txBody>
      </p:sp>
    </p:spTree>
    <p:extLst>
      <p:ext uri="{BB962C8B-B14F-4D97-AF65-F5344CB8AC3E}">
        <p14:creationId xmlns:p14="http://schemas.microsoft.com/office/powerpoint/2010/main" val="7421465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26"/>
          <p:cNvSpPr>
            <a:spLocks noGrp="1" noChangeArrowheads="1"/>
          </p:cNvSpPr>
          <p:nvPr>
            <p:ph type="ctrTitle"/>
          </p:nvPr>
        </p:nvSpPr>
        <p:spPr>
          <a:xfrm>
            <a:off x="973666" y="1634067"/>
            <a:ext cx="7842250" cy="3175000"/>
          </a:xfrm>
        </p:spPr>
        <p:txBody>
          <a:bodyPr>
            <a:normAutofit fontScale="90000"/>
          </a:bodyPr>
          <a:lstStyle/>
          <a:p>
            <a:r>
              <a:rPr lang="en-GB" sz="3600" b="1" dirty="0" smtClean="0" smtId="1">
                <a:solidFill>
                  <a:srgbClr val="FF3300"/>
                </a:solidFill>
              </a:rPr>
              <a:t>ROCO218</a:t>
            </a:r>
            <a:r>
              <a:rPr lang="en-GB" sz="3600" b="1" dirty="0" smtClean="0">
                <a:solidFill>
                  <a:srgbClr val="FF3300"/>
                </a:solidFill>
              </a:rPr>
              <a:t>: Control Engineering</a:t>
            </a:r>
            <a:br>
              <a:rPr lang="en-GB" sz="3600" b="1" dirty="0" smtClean="0">
                <a:solidFill>
                  <a:srgbClr val="FF3300"/>
                </a:solidFill>
              </a:rPr>
            </a:br>
            <a:r>
              <a:rPr lang="en-GB" sz="3600" b="1" dirty="0" smtClean="0">
                <a:solidFill>
                  <a:srgbClr val="FF3300"/>
                </a:solidFill>
              </a:rPr>
              <a:t>Dr Ian Howard</a:t>
            </a:r>
            <a:r>
              <a:rPr lang="en-GB" sz="3600" i="1" dirty="0">
                <a:solidFill>
                  <a:srgbClr val="FF3300"/>
                </a:solidFill>
              </a:rPr>
              <a:t/>
            </a:r>
            <a:br>
              <a:rPr lang="en-GB" sz="3600" i="1" dirty="0">
                <a:solidFill>
                  <a:srgbClr val="FF3300"/>
                </a:solidFill>
              </a:rPr>
            </a:br>
            <a:r>
              <a:rPr lang="en-GB" sz="3600" i="1" dirty="0" smtClean="0">
                <a:solidFill>
                  <a:srgbClr val="FF3300"/>
                </a:solidFill>
              </a:rPr>
              <a:t/>
            </a:r>
            <a:br>
              <a:rPr lang="en-GB" sz="3600" i="1" dirty="0" smtClean="0">
                <a:solidFill>
                  <a:srgbClr val="FF3300"/>
                </a:solidFill>
              </a:rPr>
            </a:br>
            <a:r>
              <a:rPr lang="en-GB" sz="3600" dirty="0" smtClean="0"/>
              <a:t>Lecture 1</a:t>
            </a:r>
            <a:br>
              <a:rPr lang="en-GB" sz="3600" dirty="0" smtClean="0"/>
            </a:br>
            <a:r>
              <a:rPr lang="en-GB" sz="3600" dirty="0"/>
              <a:t/>
            </a:r>
            <a:br>
              <a:rPr lang="en-GB" sz="3600" dirty="0"/>
            </a:br>
            <a:r>
              <a:rPr lang="en-GB" sz="3600" dirty="0" smtClean="0"/>
              <a:t>Introduction to </a:t>
            </a:r>
            <a:r>
              <a:rPr lang="en-GB" sz="3600" dirty="0">
                <a:latin typeface="Arial"/>
                <a:cs typeface="Arial"/>
              </a:rPr>
              <a:t>c</a:t>
            </a:r>
            <a:r>
              <a:rPr lang="en-GB" sz="3600" dirty="0" smtClean="0">
                <a:latin typeface="Arial"/>
                <a:cs typeface="Arial"/>
              </a:rPr>
              <a:t>ontrol engineering</a:t>
            </a:r>
            <a:endParaRPr lang="en-GB" sz="3600" dirty="0"/>
          </a:p>
        </p:txBody>
      </p:sp>
    </p:spTree>
    <p:extLst>
      <p:ext uri="{BB962C8B-B14F-4D97-AF65-F5344CB8AC3E}">
        <p14:creationId xmlns:p14="http://schemas.microsoft.com/office/powerpoint/2010/main" val="59482760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F085F57E51F664C83B87C8E4A222F4E" ma:contentTypeVersion="0" ma:contentTypeDescription="Create a new document." ma:contentTypeScope="" ma:versionID="ebc8dd306f6a142732d6c39145b8c6eb">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EB25E5A-619E-4CF7-B380-B907C71CC6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0636A5B-9F36-41DC-9C2D-B6E50D1148BB}">
  <ds:schemaRefs>
    <ds:schemaRef ds:uri="http://schemas.microsoft.com/sharepoint/v3/contenttype/forms"/>
  </ds:schemaRefs>
</ds:datastoreItem>
</file>

<file path=customXml/itemProps3.xml><?xml version="1.0" encoding="utf-8"?>
<ds:datastoreItem xmlns:ds="http://schemas.openxmlformats.org/officeDocument/2006/customXml" ds:itemID="{B96653E9-E080-481B-88BF-A67B5AD72621}">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11188</TotalTime>
  <Words>3990</Words>
  <Application>Microsoft Macintosh PowerPoint</Application>
  <PresentationFormat>A4 Paper (210x297 mm)</PresentationFormat>
  <Paragraphs>681</Paragraphs>
  <Slides>77</Slides>
  <Notes>20</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77</vt:i4>
      </vt:variant>
    </vt:vector>
  </HeadingPairs>
  <TitlesOfParts>
    <vt:vector size="80" baseType="lpstr">
      <vt:lpstr>Office Theme</vt:lpstr>
      <vt:lpstr>Equation</vt:lpstr>
      <vt:lpstr>Microsoft Equation</vt:lpstr>
      <vt:lpstr>ROCO218: Control Engineering Dr Ian Howard   Lecture 1  Introduction to ROCO218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ROCO218: Control Engineering Dr Ian Howard  Lecture 1  Introduction to control engineering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Open loop control</vt:lpstr>
      <vt:lpstr>PowerPoint Presentation</vt:lpstr>
      <vt:lpstr>PowerPoint Presentation</vt:lpstr>
      <vt:lpstr>PowerPoint Presentation</vt:lpstr>
      <vt:lpstr>PowerPoint Presentation</vt:lpstr>
      <vt:lpstr>Closed loop control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Control systems need sensors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Interlude  10 minute break</vt:lpstr>
      <vt:lpstr>ROCO218: Control Engineering Dr Ian Howard   Lecture 1  Simple introduction to Matlab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School of Computing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SOFT211:  Server-Side Programming and Development    Lecture 1 </dc:title>
  <dc:creator>Martin Beck</dc:creator>
  <cp:lastModifiedBy>Ian Howard</cp:lastModifiedBy>
  <cp:revision>1661</cp:revision>
  <cp:lastPrinted>2018-01-21T12:12:24Z</cp:lastPrinted>
  <dcterms:created xsi:type="dcterms:W3CDTF">2013-09-22T15:12:23Z</dcterms:created>
  <dcterms:modified xsi:type="dcterms:W3CDTF">2018-01-29T15:15:50Z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0x010100EF085F57E51F664C83B87C8E4A222F4E</vt:lpwstr>
  </property>
</Properties>
</file>